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61" r:id="rId1"/>
  </p:sldMasterIdLst>
  <p:sldIdLst>
    <p:sldId id="329" r:id="rId2"/>
    <p:sldId id="330" r:id="rId3"/>
    <p:sldId id="257" r:id="rId4"/>
    <p:sldId id="258" r:id="rId5"/>
    <p:sldId id="309" r:id="rId6"/>
    <p:sldId id="335" r:id="rId7"/>
    <p:sldId id="260" r:id="rId8"/>
    <p:sldId id="291" r:id="rId9"/>
    <p:sldId id="311" r:id="rId10"/>
    <p:sldId id="312" r:id="rId11"/>
    <p:sldId id="315" r:id="rId12"/>
    <p:sldId id="316" r:id="rId13"/>
    <p:sldId id="317" r:id="rId14"/>
    <p:sldId id="332" r:id="rId15"/>
    <p:sldId id="318" r:id="rId16"/>
    <p:sldId id="288" r:id="rId17"/>
    <p:sldId id="303" r:id="rId18"/>
    <p:sldId id="302" r:id="rId19"/>
    <p:sldId id="320" r:id="rId20"/>
    <p:sldId id="321" r:id="rId21"/>
    <p:sldId id="306" r:id="rId22"/>
    <p:sldId id="322" r:id="rId23"/>
    <p:sldId id="323" r:id="rId24"/>
    <p:sldId id="283" r:id="rId25"/>
    <p:sldId id="324" r:id="rId26"/>
    <p:sldId id="325" r:id="rId27"/>
  </p:sldIdLst>
  <p:sldSz cx="9144000" cy="6858000" type="screen4x3"/>
  <p:notesSz cx="6881813" cy="9710738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DFF"/>
    <a:srgbClr val="000099"/>
    <a:srgbClr val="FFFF00"/>
    <a:srgbClr val="009900"/>
    <a:srgbClr val="0066FF"/>
    <a:srgbClr val="FF0000"/>
    <a:srgbClr val="3366FF"/>
    <a:srgbClr val="99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10" autoAdjust="0"/>
    <p:restoredTop sz="94660"/>
  </p:normalViewPr>
  <p:slideViewPr>
    <p:cSldViewPr>
      <p:cViewPr varScale="1">
        <p:scale>
          <a:sx n="106" d="100"/>
          <a:sy n="106" d="100"/>
        </p:scale>
        <p:origin x="1572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/>
          </a:extLst>
        </p:spPr>
      </p:pic>
      <p:grpSp>
        <p:nvGrpSpPr>
          <p:cNvPr id="5" name="Group 65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7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8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10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11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12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13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14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15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16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17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18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19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20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21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22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23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24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25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26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27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28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29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30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31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32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33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34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35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36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37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38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39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40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41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42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43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44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45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46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47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48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49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50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51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52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53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54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55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56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57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58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59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0238" y="1122363"/>
            <a:ext cx="6593681" cy="2387600"/>
          </a:xfrm>
        </p:spPr>
        <p:txBody>
          <a:bodyPr anchor="b"/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0238" y="3602038"/>
            <a:ext cx="6593681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60" name="Date Placeholder 3"/>
          <p:cNvSpPr>
            <a:spLocks noGrp="1"/>
          </p:cNvSpPr>
          <p:nvPr>
            <p:ph type="dt" sz="half" idx="10"/>
          </p:nvPr>
        </p:nvSpPr>
        <p:spPr>
          <a:xfrm>
            <a:off x="5800725" y="5410200"/>
            <a:ext cx="2057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00238" y="5410200"/>
            <a:ext cx="384333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15275" y="5410200"/>
            <a:ext cx="57943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857C7C-DE19-427C-B26E-685ACA68942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074700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4304665"/>
            <a:ext cx="7434266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56058" y="606426"/>
            <a:ext cx="7434266" cy="3299778"/>
          </a:xfrm>
          <a:prstGeom prst="round2DiagRect">
            <a:avLst>
              <a:gd name="adj1" fmla="val 5101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>
              <a:buNone/>
              <a:defRPr lang="en-US"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4" y="5124020"/>
            <a:ext cx="7433144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57F5FF-645A-4CCC-AB69-9B3ADDE1FF0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49379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93" y="609600"/>
            <a:ext cx="7429466" cy="3429000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419600"/>
            <a:ext cx="7428344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ABF60A-B519-4D86-BCFD-85C049C0824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21370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96913" y="719138"/>
            <a:ext cx="4572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eaLnBrk="1" hangingPunct="1">
              <a:defRPr/>
            </a:pPr>
            <a:r>
              <a:rPr lang="en-US" sz="8000" dirty="0">
                <a:effectLst/>
              </a:rPr>
              <a:t>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816850" y="2765425"/>
            <a:ext cx="4572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eaLnBrk="1" hangingPunct="1">
              <a:defRPr/>
            </a:pPr>
            <a:r>
              <a:rPr lang="en-US" sz="8000" dirty="0"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748429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309919"/>
            <a:ext cx="74295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8B3F6F-3D14-4BE4-8B67-E11FA281A05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674381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2134042"/>
            <a:ext cx="7429501" cy="2511835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3" y="4657655"/>
            <a:ext cx="7428379" cy="11406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5C2C6F-0ABC-41D6-9610-468E41614A5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371541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56060" y="609600"/>
            <a:ext cx="7429499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856058" y="2674463"/>
            <a:ext cx="2397674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856059" y="3360263"/>
            <a:ext cx="2396432" cy="24309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86075" y="2677635"/>
            <a:ext cx="238828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86075" y="3363435"/>
            <a:ext cx="2388958" cy="24309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332" y="2674463"/>
            <a:ext cx="2396226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89332" y="3360263"/>
            <a:ext cx="2396226" cy="24309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C81260-2154-4C17-8DC6-33A8A03DF60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478291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56059" y="609600"/>
            <a:ext cx="7429499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856060" y="4404596"/>
            <a:ext cx="239643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56060" y="2666998"/>
            <a:ext cx="239643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>
              <a:buNone/>
              <a:defRPr lang="en-US" sz="1800" dirty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856060" y="4980859"/>
            <a:ext cx="2396430" cy="817843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6790" y="4404596"/>
            <a:ext cx="24003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66790" y="2666998"/>
            <a:ext cx="2399205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>
              <a:buNone/>
              <a:defRPr lang="en-US" sz="1800" dirty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65695" y="4980857"/>
            <a:ext cx="2400300" cy="81034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426" y="4404595"/>
            <a:ext cx="2393056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89332" y="2666998"/>
            <a:ext cx="2396227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>
              <a:buNone/>
              <a:defRPr lang="en-US" sz="1800" dirty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89332" y="4980855"/>
            <a:ext cx="2396226" cy="81034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2"/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 cap="all" baseline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4A4BDC-0F81-4D62-9835-8661C345056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560945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64E94E-357C-4001-98B3-C084B094702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83082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1" y="609600"/>
            <a:ext cx="1503758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6057" y="609600"/>
            <a:ext cx="5811443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68FB18-EF91-44A2-B9A7-8FC0ACCC8A3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881717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Заголовок, текст и кли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Клип 3"/>
          <p:cNvSpPr>
            <a:spLocks noGrp="1"/>
          </p:cNvSpPr>
          <p:nvPr>
            <p:ph type="clipArt" sz="half" idx="2"/>
          </p:nvPr>
        </p:nvSpPr>
        <p:spPr>
          <a:xfrm>
            <a:off x="4876800" y="1600200"/>
            <a:ext cx="3810000" cy="4530725"/>
          </a:xfrm>
        </p:spPr>
        <p:txBody>
          <a:bodyPr rtlCol="0"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2FBC59-BDED-4E83-8F70-36F34F9D933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492342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914400" y="1600200"/>
            <a:ext cx="3810000" cy="4530725"/>
          </a:xfrm>
        </p:spPr>
        <p:txBody>
          <a:bodyPr rtlCol="0"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8A31F3-7FEB-445B-B996-A944385919E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68102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8" name="Content Placeholder 2"/>
          <p:cNvSpPr>
            <a:spLocks noGrp="1"/>
          </p:cNvSpPr>
          <p:nvPr>
            <p:ph idx="1"/>
          </p:nvPr>
        </p:nvSpPr>
        <p:spPr>
          <a:xfrm>
            <a:off x="856060" y="2249487"/>
            <a:ext cx="7429499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886170-1195-4143-91A8-280A32B3D5D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617090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914400" y="1600200"/>
            <a:ext cx="7772400" cy="4530725"/>
          </a:xfrm>
        </p:spPr>
        <p:txBody>
          <a:bodyPr rtlCol="0"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E83374-3804-4BAC-8CC7-177E8A49781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60595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1419227"/>
            <a:ext cx="7429500" cy="2852737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58" y="4424362"/>
            <a:ext cx="74295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87D542-5691-4931-8C15-195D8F4F987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234766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6058" y="2249486"/>
            <a:ext cx="3658792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2249486"/>
            <a:ext cx="3656408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9465D9-2BCA-4C84-8AED-AA48626AC3A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96044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619127"/>
            <a:ext cx="7429500" cy="14779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8902" y="2249486"/>
            <a:ext cx="3435949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6058" y="3073398"/>
            <a:ext cx="3658793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1992" y="2249485"/>
            <a:ext cx="3433565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073398"/>
            <a:ext cx="3656408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237F11-934A-40C2-A8DC-F84BFF66106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54587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94EAEF-0A20-418C-B517-32974BE1ED3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3751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CDD0A2-7236-4F9C-A710-5A89B787F9E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394843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029" y="609601"/>
            <a:ext cx="2892028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150" y="592666"/>
            <a:ext cx="4418407" cy="5198534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029" y="2249486"/>
            <a:ext cx="2892028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20D7C1-C25E-48F7-AA82-9CE4819FE66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8263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1" y="609600"/>
            <a:ext cx="3753962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32866" y="609600"/>
            <a:ext cx="3452693" cy="5181602"/>
          </a:xfrm>
          <a:prstGeom prst="round2DiagRect">
            <a:avLst>
              <a:gd name="adj1" fmla="val 6074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>
              <a:defRPr lang="en-US"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9" y="2249486"/>
            <a:ext cx="3753964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7DF832-3C7B-4AF0-9F11-8E282167EE1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76654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2">
            <a:alphaModFix amt="30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/>
          </a:extLst>
        </p:spPr>
      </p:pic>
      <p:grpSp>
        <p:nvGrpSpPr>
          <p:cNvPr id="1027" name="Group 7"/>
          <p:cNvGrpSpPr>
            <a:grpSpLocks/>
          </p:cNvGrpSpPr>
          <p:nvPr/>
        </p:nvGrpSpPr>
        <p:grpSpPr bwMode="auto">
          <a:xfrm>
            <a:off x="-14288" y="0"/>
            <a:ext cx="9042401" cy="6858000"/>
            <a:chOff x="-14288" y="0"/>
            <a:chExt cx="9041774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8352798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/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5663" y="619125"/>
            <a:ext cx="7429500" cy="14779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55663" y="2249488"/>
            <a:ext cx="7429500" cy="3541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92763" y="588327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55663" y="5883275"/>
            <a:ext cx="46799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07313" y="5883275"/>
            <a:ext cx="577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05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49E4DC0-3CC1-4DC9-9165-6324D04C74D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02" r:id="rId1"/>
    <p:sldLayoutId id="2147484188" r:id="rId2"/>
    <p:sldLayoutId id="2147484189" r:id="rId3"/>
    <p:sldLayoutId id="2147484190" r:id="rId4"/>
    <p:sldLayoutId id="2147484191" r:id="rId5"/>
    <p:sldLayoutId id="2147484192" r:id="rId6"/>
    <p:sldLayoutId id="2147484193" r:id="rId7"/>
    <p:sldLayoutId id="2147484194" r:id="rId8"/>
    <p:sldLayoutId id="2147484195" r:id="rId9"/>
    <p:sldLayoutId id="2147484196" r:id="rId10"/>
    <p:sldLayoutId id="2147484197" r:id="rId11"/>
    <p:sldLayoutId id="2147484203" r:id="rId12"/>
    <p:sldLayoutId id="2147484198" r:id="rId13"/>
    <p:sldLayoutId id="2147484199" r:id="rId14"/>
    <p:sldLayoutId id="2147484204" r:id="rId15"/>
    <p:sldLayoutId id="2147484200" r:id="rId16"/>
    <p:sldLayoutId id="2147484201" r:id="rId17"/>
    <p:sldLayoutId id="2147484205" r:id="rId18"/>
    <p:sldLayoutId id="2147484206" r:id="rId19"/>
    <p:sldLayoutId id="2147484207" r:id="rId20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 cap="all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itchFamily="34" charset="0"/>
        </a:defRPr>
      </a:lvl9pPr>
    </p:titleStyle>
    <p:bodyStyle>
      <a:lvl1pPr marL="228600" indent="-228600" algn="l" rtl="0" fontAlgn="base">
        <a:lnSpc>
          <a:spcPct val="120000"/>
        </a:lnSpc>
        <a:spcBef>
          <a:spcPts val="1000"/>
        </a:spcBef>
        <a:spcAft>
          <a:spcPct val="0"/>
        </a:spcAft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120000"/>
        </a:lnSpc>
        <a:spcBef>
          <a:spcPts val="500"/>
        </a:spcBef>
        <a:spcAft>
          <a:spcPct val="0"/>
        </a:spcAft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120000"/>
        </a:lnSpc>
        <a:spcBef>
          <a:spcPts val="500"/>
        </a:spcBef>
        <a:spcAft>
          <a:spcPct val="0"/>
        </a:spcAft>
        <a:buSzPct val="125000"/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120000"/>
        </a:lnSpc>
        <a:spcBef>
          <a:spcPts val="500"/>
        </a:spcBef>
        <a:spcAft>
          <a:spcPct val="0"/>
        </a:spcAft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120000"/>
        </a:lnSpc>
        <a:spcBef>
          <a:spcPts val="500"/>
        </a:spcBef>
        <a:spcAft>
          <a:spcPct val="0"/>
        </a:spcAft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8.wmf"/><Relationship Id="rId5" Type="http://schemas.openxmlformats.org/officeDocument/2006/relationships/image" Target="../media/image17.wmf"/><Relationship Id="rId4" Type="http://schemas.openxmlformats.org/officeDocument/2006/relationships/image" Target="../media/image16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8.wmf"/><Relationship Id="rId5" Type="http://schemas.openxmlformats.org/officeDocument/2006/relationships/image" Target="../media/image27.wmf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wm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3.png"/><Relationship Id="rId5" Type="http://schemas.openxmlformats.org/officeDocument/2006/relationships/image" Target="../media/image32.wmf"/><Relationship Id="rId4" Type="http://schemas.openxmlformats.org/officeDocument/2006/relationships/image" Target="../media/image31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wmf"/><Relationship Id="rId3" Type="http://schemas.openxmlformats.org/officeDocument/2006/relationships/image" Target="../media/image47.wmf"/><Relationship Id="rId7" Type="http://schemas.openxmlformats.org/officeDocument/2006/relationships/image" Target="../media/image51.png"/><Relationship Id="rId2" Type="http://schemas.openxmlformats.org/officeDocument/2006/relationships/image" Target="../media/image46.wmf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50.png"/><Relationship Id="rId5" Type="http://schemas.openxmlformats.org/officeDocument/2006/relationships/image" Target="../media/image49.wmf"/><Relationship Id="rId4" Type="http://schemas.openxmlformats.org/officeDocument/2006/relationships/image" Target="../media/image4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wmf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56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wmf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62.wmf"/><Relationship Id="rId5" Type="http://schemas.openxmlformats.org/officeDocument/2006/relationships/image" Target="../media/image61.wmf"/><Relationship Id="rId4" Type="http://schemas.openxmlformats.org/officeDocument/2006/relationships/image" Target="../media/image60.wm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855663" y="619125"/>
            <a:ext cx="7429500" cy="1477963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altLang="ru-RU" sz="2800" b="1" dirty="0" smtClean="0"/>
              <a:t>ГУО « Средняя школа №2</a:t>
            </a:r>
            <a:r>
              <a:rPr lang="en-US" altLang="ru-RU" sz="2800" b="1" dirty="0" smtClean="0"/>
              <a:t> </a:t>
            </a:r>
            <a:r>
              <a:rPr lang="ru-RU" altLang="ru-RU" sz="2800" b="1" dirty="0" smtClean="0"/>
              <a:t>имени Ф. Я. </a:t>
            </a:r>
            <a:r>
              <a:rPr lang="ru-RU" altLang="ru-RU" sz="2800" b="1" dirty="0" err="1" smtClean="0"/>
              <a:t>кухарева</a:t>
            </a:r>
            <a:r>
              <a:rPr lang="ru-RU" altLang="ru-RU" sz="2800" b="1" dirty="0" smtClean="0"/>
              <a:t> г. Добруша»</a:t>
            </a:r>
            <a:br>
              <a:rPr lang="ru-RU" altLang="ru-RU" sz="2800" b="1" dirty="0" smtClean="0"/>
            </a:br>
            <a:r>
              <a:rPr lang="ru-RU" altLang="ru-RU" sz="2800" b="1" dirty="0" smtClean="0"/>
              <a:t/>
            </a:r>
            <a:br>
              <a:rPr lang="ru-RU" altLang="ru-RU" sz="2800" b="1" dirty="0" smtClean="0"/>
            </a:br>
            <a:r>
              <a:rPr lang="ru-RU" altLang="ru-RU" sz="2700" b="1" dirty="0" smtClean="0"/>
              <a:t>урок физики в 11А классе 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855663" y="2249488"/>
            <a:ext cx="7429500" cy="3541712"/>
          </a:xfrm>
        </p:spPr>
        <p:txBody>
          <a:bodyPr rtlCol="0">
            <a:normAutofit fontScale="92500" lnSpcReduction="20000"/>
          </a:bodyPr>
          <a:lstStyle/>
          <a:p>
            <a:pPr fontAlgn="auto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ru-RU" altLang="ru-RU" b="1" dirty="0" smtClean="0"/>
              <a:t>Обобщение и систематизация знаний: 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ru-RU" altLang="ru-RU" sz="4800" b="1" dirty="0" smtClean="0">
              <a:solidFill>
                <a:srgbClr val="000099"/>
              </a:solidFill>
            </a:endParaRP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ru-RU" altLang="ru-RU" sz="4800" b="1" dirty="0" smtClean="0">
                <a:solidFill>
                  <a:srgbClr val="000099"/>
                </a:solidFill>
              </a:rPr>
              <a:t>«Электромагнитные                           колебания и волны.»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ru-RU" altLang="ru-RU" sz="4800" b="1" dirty="0" smtClean="0">
              <a:solidFill>
                <a:srgbClr val="000099"/>
              </a:solidFill>
            </a:endParaRP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ru-RU" altLang="ru-RU" dirty="0" smtClean="0"/>
              <a:t>                                      Учитель: </a:t>
            </a:r>
            <a:r>
              <a:rPr lang="ru-RU" altLang="ru-RU" dirty="0" err="1" smtClean="0"/>
              <a:t>Яцухно</a:t>
            </a:r>
            <a:r>
              <a:rPr lang="ru-RU" altLang="ru-RU" dirty="0" smtClean="0"/>
              <a:t> Н.Л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ru-RU" altLang="ru-RU" dirty="0" smtClean="0"/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ru-RU" altLang="ru-RU" dirty="0" smtClean="0"/>
              <a:t>             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/>
          <p:cNvSpPr>
            <a:spLocks noGrp="1" noChangeArrowheads="1"/>
          </p:cNvSpPr>
          <p:nvPr>
            <p:ph type="title"/>
          </p:nvPr>
        </p:nvSpPr>
        <p:spPr>
          <a:xfrm>
            <a:off x="855663" y="619125"/>
            <a:ext cx="7429500" cy="1477963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mtClean="0"/>
              <a:t>Примеры колебательных систем</a:t>
            </a:r>
          </a:p>
        </p:txBody>
      </p:sp>
      <p:pic>
        <p:nvPicPr>
          <p:cNvPr id="162829" name="Picture 13" descr="сканирование000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15025" y="1928813"/>
            <a:ext cx="1933575" cy="4826000"/>
          </a:xfrm>
        </p:spPr>
      </p:pic>
      <p:sp>
        <p:nvSpPr>
          <p:cNvPr id="162821" name="Text Box 5"/>
          <p:cNvSpPr txBox="1">
            <a:spLocks noChangeArrowheads="1"/>
          </p:cNvSpPr>
          <p:nvPr/>
        </p:nvSpPr>
        <p:spPr bwMode="auto">
          <a:xfrm>
            <a:off x="900113" y="2205038"/>
            <a:ext cx="3600450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r>
              <a:rPr lang="ru-RU" altLang="ru-RU" sz="1600">
                <a:latin typeface="Arial" panose="020B0604020202020204" pitchFamily="34" charset="0"/>
              </a:rPr>
              <a:t>Математический маятник-это система, состоящая из материальной точки, подвешенной на нерастяжимой нити, имеющей пренебрежимо малую массу</a:t>
            </a:r>
          </a:p>
        </p:txBody>
      </p:sp>
      <p:sp>
        <p:nvSpPr>
          <p:cNvPr id="17413" name="Text Box 6"/>
          <p:cNvSpPr txBox="1">
            <a:spLocks noChangeArrowheads="1"/>
          </p:cNvSpPr>
          <p:nvPr/>
        </p:nvSpPr>
        <p:spPr bwMode="auto">
          <a:xfrm>
            <a:off x="6156325" y="1989138"/>
            <a:ext cx="23034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7414" name="Text Box 8"/>
          <p:cNvSpPr txBox="1">
            <a:spLocks noChangeArrowheads="1"/>
          </p:cNvSpPr>
          <p:nvPr/>
        </p:nvSpPr>
        <p:spPr bwMode="auto">
          <a:xfrm>
            <a:off x="1476375" y="4005263"/>
            <a:ext cx="27352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162825" name="Picture 9" descr="Pendulum_animation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2788" y="3860800"/>
            <a:ext cx="2447925" cy="2468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6" name="Text Box 11"/>
          <p:cNvSpPr txBox="1">
            <a:spLocks noChangeArrowheads="1"/>
          </p:cNvSpPr>
          <p:nvPr/>
        </p:nvSpPr>
        <p:spPr bwMode="auto">
          <a:xfrm>
            <a:off x="5940425" y="2133600"/>
            <a:ext cx="24479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7417" name="Text Box 12"/>
          <p:cNvSpPr txBox="1">
            <a:spLocks noChangeArrowheads="1"/>
          </p:cNvSpPr>
          <p:nvPr/>
        </p:nvSpPr>
        <p:spPr bwMode="auto">
          <a:xfrm>
            <a:off x="5508625" y="1989138"/>
            <a:ext cx="28082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2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28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28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2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28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28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28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28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2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818" grpId="0"/>
      <p:bldP spid="1628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ChangeArrowheads="1"/>
          </p:cNvSpPr>
          <p:nvPr>
            <p:ph type="title"/>
          </p:nvPr>
        </p:nvSpPr>
        <p:spPr>
          <a:xfrm>
            <a:off x="855663" y="619125"/>
            <a:ext cx="7429500" cy="1477963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dirty="0" smtClean="0"/>
              <a:t>КОЛЕБАТЕЛЬНЫЙ КОНТУР</a:t>
            </a:r>
          </a:p>
        </p:txBody>
      </p:sp>
      <p:sp>
        <p:nvSpPr>
          <p:cNvPr id="18435" name="Rectangle 15"/>
          <p:cNvSpPr>
            <a:spLocks noGrp="1" noChangeArrowheads="1"/>
          </p:cNvSpPr>
          <p:nvPr>
            <p:ph idx="1"/>
          </p:nvPr>
        </p:nvSpPr>
        <p:spPr>
          <a:xfrm>
            <a:off x="755650" y="1557338"/>
            <a:ext cx="7772400" cy="4530725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endParaRPr lang="ru-RU" altLang="ru-RU" smtClean="0"/>
          </a:p>
        </p:txBody>
      </p:sp>
      <p:sp>
        <p:nvSpPr>
          <p:cNvPr id="166915" name="Text Box 3"/>
          <p:cNvSpPr txBox="1">
            <a:spLocks noChangeArrowheads="1"/>
          </p:cNvSpPr>
          <p:nvPr/>
        </p:nvSpPr>
        <p:spPr bwMode="auto">
          <a:xfrm>
            <a:off x="755650" y="1916113"/>
            <a:ext cx="3168650" cy="119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SzTx/>
              <a:buFontTx/>
              <a:buNone/>
            </a:pPr>
            <a:r>
              <a:rPr lang="ru-RU" altLang="ru-RU" sz="1600">
                <a:latin typeface="Arial" panose="020B0604020202020204" pitchFamily="34" charset="0"/>
              </a:rPr>
              <a:t>Колебательный контур — это цепь, состоящая из катушки индуктивности и конденсатора.</a:t>
            </a:r>
          </a:p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8437" name="Text Box 4"/>
          <p:cNvSpPr txBox="1">
            <a:spLocks noChangeArrowheads="1"/>
          </p:cNvSpPr>
          <p:nvPr/>
        </p:nvSpPr>
        <p:spPr bwMode="auto">
          <a:xfrm>
            <a:off x="5003800" y="2205038"/>
            <a:ext cx="32400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684213" y="3644900"/>
            <a:ext cx="23034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8439" name="Text Box 7"/>
          <p:cNvSpPr txBox="1">
            <a:spLocks noChangeArrowheads="1"/>
          </p:cNvSpPr>
          <p:nvPr/>
        </p:nvSpPr>
        <p:spPr bwMode="auto">
          <a:xfrm>
            <a:off x="6640513" y="5200650"/>
            <a:ext cx="1841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8440" name="Text Box 8"/>
          <p:cNvSpPr txBox="1">
            <a:spLocks noChangeArrowheads="1"/>
          </p:cNvSpPr>
          <p:nvPr/>
        </p:nvSpPr>
        <p:spPr bwMode="auto">
          <a:xfrm>
            <a:off x="900113" y="3141663"/>
            <a:ext cx="280828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8441" name="Text Box 9"/>
          <p:cNvSpPr txBox="1">
            <a:spLocks noChangeArrowheads="1"/>
          </p:cNvSpPr>
          <p:nvPr/>
        </p:nvSpPr>
        <p:spPr bwMode="auto">
          <a:xfrm>
            <a:off x="971550" y="3068638"/>
            <a:ext cx="26638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166922" name="Picture 10" descr="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3494088"/>
            <a:ext cx="2952750" cy="2455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3" name="Text Box 11"/>
          <p:cNvSpPr txBox="1">
            <a:spLocks noChangeArrowheads="1"/>
          </p:cNvSpPr>
          <p:nvPr/>
        </p:nvSpPr>
        <p:spPr bwMode="auto">
          <a:xfrm>
            <a:off x="5724525" y="4437063"/>
            <a:ext cx="25923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8444" name="Text Box 12"/>
          <p:cNvSpPr txBox="1">
            <a:spLocks noChangeArrowheads="1"/>
          </p:cNvSpPr>
          <p:nvPr/>
        </p:nvSpPr>
        <p:spPr bwMode="auto">
          <a:xfrm>
            <a:off x="5076825" y="4365625"/>
            <a:ext cx="27352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8445" name="Text Box 13"/>
          <p:cNvSpPr txBox="1">
            <a:spLocks noChangeArrowheads="1"/>
          </p:cNvSpPr>
          <p:nvPr/>
        </p:nvSpPr>
        <p:spPr bwMode="auto">
          <a:xfrm>
            <a:off x="5435600" y="4149725"/>
            <a:ext cx="28082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166926" name="Picture 14" descr="сх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4260850"/>
            <a:ext cx="3673475" cy="233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7" name="Text Box 16"/>
          <p:cNvSpPr txBox="1">
            <a:spLocks noChangeArrowheads="1"/>
          </p:cNvSpPr>
          <p:nvPr/>
        </p:nvSpPr>
        <p:spPr bwMode="auto">
          <a:xfrm>
            <a:off x="5003800" y="1989138"/>
            <a:ext cx="34559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166929" name="Picture 17" descr="kontur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1844675"/>
            <a:ext cx="3240088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69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69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69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69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69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69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69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166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69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69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66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914" grpId="0"/>
      <p:bldP spid="1669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77813"/>
            <a:ext cx="7772400" cy="633412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2100" smtClean="0"/>
              <a:t>Величины,</a:t>
            </a:r>
            <a:r>
              <a:rPr lang="ru-RU" altLang="ru-RU" sz="5000" smtClean="0"/>
              <a:t> </a:t>
            </a:r>
            <a:r>
              <a:rPr lang="ru-RU" altLang="ru-RU" sz="2100" smtClean="0"/>
              <a:t>характеризующие колебательное движение</a:t>
            </a:r>
          </a:p>
        </p:txBody>
      </p:sp>
      <p:graphicFrame>
        <p:nvGraphicFramePr>
          <p:cNvPr id="167987" name="Group 51"/>
          <p:cNvGraphicFramePr>
            <a:graphicFrameLocks noGrp="1"/>
          </p:cNvGraphicFramePr>
          <p:nvPr>
            <p:ph type="tbl" idx="1"/>
          </p:nvPr>
        </p:nvGraphicFramePr>
        <p:xfrm>
          <a:off x="457200" y="1196975"/>
          <a:ext cx="8229600" cy="5688013"/>
        </p:xfrm>
        <a:graphic>
          <a:graphicData uri="http://schemas.openxmlformats.org/drawingml/2006/table">
            <a:tbl>
              <a:tblPr/>
              <a:tblGrid>
                <a:gridCol w="2057400"/>
                <a:gridCol w="2057400"/>
                <a:gridCol w="2057400"/>
                <a:gridCol w="2057400"/>
              </a:tblGrid>
              <a:tr h="769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Определение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Обозначение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Формулы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Единица измерения(СИ)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18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9476" name="Text Box 4"/>
          <p:cNvSpPr txBox="1">
            <a:spLocks noChangeArrowheads="1"/>
          </p:cNvSpPr>
          <p:nvPr/>
        </p:nvSpPr>
        <p:spPr bwMode="auto">
          <a:xfrm>
            <a:off x="1403350" y="3068638"/>
            <a:ext cx="21605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9477" name="Oval 6"/>
          <p:cNvSpPr>
            <a:spLocks noChangeArrowheads="1"/>
          </p:cNvSpPr>
          <p:nvPr/>
        </p:nvSpPr>
        <p:spPr bwMode="auto">
          <a:xfrm>
            <a:off x="1187450" y="2565400"/>
            <a:ext cx="1081088" cy="2879725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19478" name="Line 13"/>
          <p:cNvSpPr>
            <a:spLocks noChangeShapeType="1"/>
          </p:cNvSpPr>
          <p:nvPr/>
        </p:nvSpPr>
        <p:spPr bwMode="auto">
          <a:xfrm flipV="1">
            <a:off x="2916238" y="2420938"/>
            <a:ext cx="1008062" cy="1008062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 anchor="ctr"/>
          <a:lstStyle/>
          <a:p>
            <a:endParaRPr lang="ru-RU"/>
          </a:p>
        </p:txBody>
      </p:sp>
      <p:sp>
        <p:nvSpPr>
          <p:cNvPr id="19479" name="Text Box 14"/>
          <p:cNvSpPr txBox="1">
            <a:spLocks noChangeArrowheads="1"/>
          </p:cNvSpPr>
          <p:nvPr/>
        </p:nvSpPr>
        <p:spPr bwMode="auto">
          <a:xfrm>
            <a:off x="3132138" y="2565400"/>
            <a:ext cx="10080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9480" name="Line 15"/>
          <p:cNvSpPr>
            <a:spLocks noChangeShapeType="1"/>
          </p:cNvSpPr>
          <p:nvPr/>
        </p:nvSpPr>
        <p:spPr bwMode="auto">
          <a:xfrm flipV="1">
            <a:off x="3132138" y="2565400"/>
            <a:ext cx="1008062" cy="358775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 anchor="ctr"/>
          <a:lstStyle/>
          <a:p>
            <a:endParaRPr lang="ru-RU"/>
          </a:p>
        </p:txBody>
      </p:sp>
      <p:sp>
        <p:nvSpPr>
          <p:cNvPr id="19481" name="Text Box 16"/>
          <p:cNvSpPr txBox="1">
            <a:spLocks noChangeArrowheads="1"/>
          </p:cNvSpPr>
          <p:nvPr/>
        </p:nvSpPr>
        <p:spPr bwMode="auto">
          <a:xfrm>
            <a:off x="2987675" y="3633788"/>
            <a:ext cx="16557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9482" name="Line 17"/>
          <p:cNvSpPr>
            <a:spLocks noChangeShapeType="1"/>
          </p:cNvSpPr>
          <p:nvPr/>
        </p:nvSpPr>
        <p:spPr bwMode="auto">
          <a:xfrm>
            <a:off x="2987675" y="3789363"/>
            <a:ext cx="1728788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 anchor="ctr"/>
          <a:lstStyle/>
          <a:p>
            <a:endParaRPr lang="ru-RU"/>
          </a:p>
        </p:txBody>
      </p:sp>
      <p:sp>
        <p:nvSpPr>
          <p:cNvPr id="19483" name="Text Box 18"/>
          <p:cNvSpPr txBox="1">
            <a:spLocks noChangeArrowheads="1"/>
          </p:cNvSpPr>
          <p:nvPr/>
        </p:nvSpPr>
        <p:spPr bwMode="auto">
          <a:xfrm>
            <a:off x="3059113" y="4797425"/>
            <a:ext cx="15843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9484" name="Line 19"/>
          <p:cNvSpPr>
            <a:spLocks noChangeShapeType="1"/>
          </p:cNvSpPr>
          <p:nvPr/>
        </p:nvSpPr>
        <p:spPr bwMode="auto">
          <a:xfrm>
            <a:off x="2987675" y="4797425"/>
            <a:ext cx="1728788" cy="360363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 anchor="ctr"/>
          <a:lstStyle/>
          <a:p>
            <a:endParaRPr lang="ru-RU"/>
          </a:p>
        </p:txBody>
      </p:sp>
      <p:sp>
        <p:nvSpPr>
          <p:cNvPr id="19485" name="Text Box 20"/>
          <p:cNvSpPr txBox="1">
            <a:spLocks noChangeArrowheads="1"/>
          </p:cNvSpPr>
          <p:nvPr/>
        </p:nvSpPr>
        <p:spPr bwMode="auto">
          <a:xfrm>
            <a:off x="5508625" y="2565400"/>
            <a:ext cx="9350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67988" name="Text Box 52"/>
          <p:cNvSpPr txBox="1">
            <a:spLocks noChangeArrowheads="1"/>
          </p:cNvSpPr>
          <p:nvPr/>
        </p:nvSpPr>
        <p:spPr bwMode="auto">
          <a:xfrm>
            <a:off x="611188" y="2205038"/>
            <a:ext cx="14398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r>
              <a:rPr lang="ru-RU" altLang="ru-RU" sz="1600" b="1">
                <a:latin typeface="Arial" panose="020B0604020202020204" pitchFamily="34" charset="0"/>
              </a:rPr>
              <a:t>Период</a:t>
            </a:r>
            <a:r>
              <a:rPr lang="ru-RU" altLang="ru-RU" sz="1600">
                <a:latin typeface="Arial" panose="020B0604020202020204" pitchFamily="34" charset="0"/>
              </a:rPr>
              <a:t>-</a:t>
            </a:r>
          </a:p>
        </p:txBody>
      </p:sp>
      <p:sp>
        <p:nvSpPr>
          <p:cNvPr id="167989" name="Text Box 53"/>
          <p:cNvSpPr txBox="1">
            <a:spLocks noChangeArrowheads="1"/>
          </p:cNvSpPr>
          <p:nvPr/>
        </p:nvSpPr>
        <p:spPr bwMode="auto">
          <a:xfrm>
            <a:off x="827088" y="2997200"/>
            <a:ext cx="1441450" cy="265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SzTx/>
              <a:buFontTx/>
              <a:buNone/>
            </a:pPr>
            <a:r>
              <a:rPr lang="ru-RU" altLang="ru-RU" sz="1600">
                <a:latin typeface="Arial" panose="020B0604020202020204" pitchFamily="34" charset="0"/>
              </a:rPr>
              <a:t>наименьший промежуток времени, по истечении которого состояние колебательной системы повторяется</a:t>
            </a:r>
          </a:p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9488" name="Text Box 54"/>
          <p:cNvSpPr txBox="1">
            <a:spLocks noChangeArrowheads="1"/>
          </p:cNvSpPr>
          <p:nvPr/>
        </p:nvSpPr>
        <p:spPr bwMode="auto">
          <a:xfrm>
            <a:off x="2771775" y="3068638"/>
            <a:ext cx="9366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167991" name="Picture 5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2349500"/>
            <a:ext cx="1368425" cy="1360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90" name="Text Box 56"/>
          <p:cNvSpPr txBox="1">
            <a:spLocks noChangeArrowheads="1"/>
          </p:cNvSpPr>
          <p:nvPr/>
        </p:nvSpPr>
        <p:spPr bwMode="auto">
          <a:xfrm>
            <a:off x="5003800" y="2205038"/>
            <a:ext cx="7921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9491" name="Text Box 58"/>
          <p:cNvSpPr txBox="1">
            <a:spLocks noChangeArrowheads="1"/>
          </p:cNvSpPr>
          <p:nvPr/>
        </p:nvSpPr>
        <p:spPr bwMode="auto">
          <a:xfrm>
            <a:off x="5003800" y="3141663"/>
            <a:ext cx="11525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9492" name="Text Box 60"/>
          <p:cNvSpPr txBox="1">
            <a:spLocks noChangeArrowheads="1"/>
          </p:cNvSpPr>
          <p:nvPr/>
        </p:nvSpPr>
        <p:spPr bwMode="auto">
          <a:xfrm>
            <a:off x="5003800" y="4292600"/>
            <a:ext cx="12239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9493" name="Text Box 62"/>
          <p:cNvSpPr txBox="1">
            <a:spLocks noChangeArrowheads="1"/>
          </p:cNvSpPr>
          <p:nvPr/>
        </p:nvSpPr>
        <p:spPr bwMode="auto">
          <a:xfrm>
            <a:off x="5003800" y="5445125"/>
            <a:ext cx="15128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167999" name="Picture 6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5084763"/>
            <a:ext cx="165735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8000" name="Text Box 64"/>
          <p:cNvSpPr txBox="1">
            <a:spLocks noChangeArrowheads="1"/>
          </p:cNvSpPr>
          <p:nvPr/>
        </p:nvSpPr>
        <p:spPr bwMode="auto">
          <a:xfrm>
            <a:off x="7092950" y="2276475"/>
            <a:ext cx="1150938" cy="94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20000"/>
              </a:spcBef>
              <a:buSzTx/>
              <a:buFontTx/>
              <a:buNone/>
            </a:pPr>
            <a:r>
              <a:rPr lang="ru-RU" altLang="ru-RU" sz="1600" b="1">
                <a:latin typeface="Arial" panose="020B0604020202020204" pitchFamily="34" charset="0"/>
              </a:rPr>
              <a:t>секунда (с)</a:t>
            </a:r>
          </a:p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9496" name="Text Box 65"/>
          <p:cNvSpPr txBox="1">
            <a:spLocks noChangeArrowheads="1"/>
          </p:cNvSpPr>
          <p:nvPr/>
        </p:nvSpPr>
        <p:spPr bwMode="auto">
          <a:xfrm>
            <a:off x="5003800" y="2276475"/>
            <a:ext cx="7921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168002" name="Picture 6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2060575"/>
            <a:ext cx="1296988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98" name="Text Box 68"/>
          <p:cNvSpPr txBox="1">
            <a:spLocks noChangeArrowheads="1"/>
          </p:cNvSpPr>
          <p:nvPr/>
        </p:nvSpPr>
        <p:spPr bwMode="auto">
          <a:xfrm>
            <a:off x="5219700" y="3357563"/>
            <a:ext cx="8651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168005" name="Picture 6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2781300"/>
            <a:ext cx="1657350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500" name="Text Box 70"/>
          <p:cNvSpPr txBox="1">
            <a:spLocks noChangeArrowheads="1"/>
          </p:cNvSpPr>
          <p:nvPr/>
        </p:nvSpPr>
        <p:spPr bwMode="auto">
          <a:xfrm>
            <a:off x="4932363" y="4292600"/>
            <a:ext cx="15113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168007" name="Picture 7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3860800"/>
            <a:ext cx="1512888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7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79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79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" dur="1000"/>
                                        <p:tgtEl>
                                          <p:spTgt spid="167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67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67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80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80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800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68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68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68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67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7938" grpId="0"/>
      <p:bldP spid="167988" grpId="0"/>
      <p:bldP spid="167989" grpId="0"/>
      <p:bldP spid="16800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2500" smtClean="0"/>
              <a:t>Величины,</a:t>
            </a:r>
            <a:r>
              <a:rPr lang="ru-RU" altLang="ru-RU" sz="5700" smtClean="0"/>
              <a:t> </a:t>
            </a:r>
            <a:r>
              <a:rPr lang="ru-RU" altLang="ru-RU" sz="2500" smtClean="0"/>
              <a:t>характеризующие колебательное движение</a:t>
            </a:r>
          </a:p>
        </p:txBody>
      </p:sp>
      <p:graphicFrame>
        <p:nvGraphicFramePr>
          <p:cNvPr id="170018" name="Group 34"/>
          <p:cNvGraphicFramePr>
            <a:graphicFrameLocks noGrp="1"/>
          </p:cNvGraphicFramePr>
          <p:nvPr>
            <p:ph type="tbl" idx="1"/>
          </p:nvPr>
        </p:nvGraphicFramePr>
        <p:xfrm>
          <a:off x="457200" y="1600200"/>
          <a:ext cx="8229600" cy="5357813"/>
        </p:xfrm>
        <a:graphic>
          <a:graphicData uri="http://schemas.openxmlformats.org/drawingml/2006/table">
            <a:tbl>
              <a:tblPr/>
              <a:tblGrid>
                <a:gridCol w="2057400"/>
                <a:gridCol w="2057400"/>
                <a:gridCol w="2057400"/>
                <a:gridCol w="2057400"/>
              </a:tblGrid>
              <a:tr h="8921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Определение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Обозначение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Формулы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Единица измерения(СИ)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65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0500" name="Text Box 35"/>
          <p:cNvSpPr txBox="1">
            <a:spLocks noChangeArrowheads="1"/>
          </p:cNvSpPr>
          <p:nvPr/>
        </p:nvSpPr>
        <p:spPr bwMode="auto">
          <a:xfrm>
            <a:off x="1311275" y="2708275"/>
            <a:ext cx="1841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70020" name="Text Box 36"/>
          <p:cNvSpPr txBox="1">
            <a:spLocks noChangeArrowheads="1"/>
          </p:cNvSpPr>
          <p:nvPr/>
        </p:nvSpPr>
        <p:spPr bwMode="auto">
          <a:xfrm>
            <a:off x="755650" y="2708275"/>
            <a:ext cx="1512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r>
              <a:rPr lang="ru-RU" altLang="ru-RU" b="1">
                <a:latin typeface="Arial" panose="020B0604020202020204" pitchFamily="34" charset="0"/>
              </a:rPr>
              <a:t>Частота</a:t>
            </a:r>
            <a:r>
              <a:rPr lang="ru-RU" altLang="ru-RU">
                <a:latin typeface="Arial" panose="020B0604020202020204" pitchFamily="34" charset="0"/>
              </a:rPr>
              <a:t>-</a:t>
            </a:r>
          </a:p>
        </p:txBody>
      </p:sp>
      <p:sp>
        <p:nvSpPr>
          <p:cNvPr id="170021" name="Text Box 37"/>
          <p:cNvSpPr txBox="1">
            <a:spLocks noChangeArrowheads="1"/>
          </p:cNvSpPr>
          <p:nvPr/>
        </p:nvSpPr>
        <p:spPr bwMode="auto">
          <a:xfrm>
            <a:off x="611188" y="3500438"/>
            <a:ext cx="1800225" cy="173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SzTx/>
              <a:buFontTx/>
              <a:buNone/>
            </a:pPr>
            <a:r>
              <a:rPr lang="ru-RU" altLang="ru-RU">
                <a:latin typeface="Arial" panose="020B0604020202020204" pitchFamily="34" charset="0"/>
              </a:rPr>
              <a:t>число колебаний за 1с</a:t>
            </a:r>
          </a:p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20503" name="Text Box 38"/>
          <p:cNvSpPr txBox="1">
            <a:spLocks noChangeArrowheads="1"/>
          </p:cNvSpPr>
          <p:nvPr/>
        </p:nvSpPr>
        <p:spPr bwMode="auto">
          <a:xfrm>
            <a:off x="2987675" y="2852738"/>
            <a:ext cx="5048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20504" name="Text Box 40"/>
          <p:cNvSpPr txBox="1">
            <a:spLocks noChangeArrowheads="1"/>
          </p:cNvSpPr>
          <p:nvPr/>
        </p:nvSpPr>
        <p:spPr bwMode="auto">
          <a:xfrm>
            <a:off x="5003800" y="5516563"/>
            <a:ext cx="12239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170025" name="Picture 4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5445125"/>
            <a:ext cx="180022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06" name="Text Box 42"/>
          <p:cNvSpPr txBox="1">
            <a:spLocks noChangeArrowheads="1"/>
          </p:cNvSpPr>
          <p:nvPr/>
        </p:nvSpPr>
        <p:spPr bwMode="auto">
          <a:xfrm>
            <a:off x="4840288" y="2536825"/>
            <a:ext cx="1841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170027" name="Picture 4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5" y="2695575"/>
            <a:ext cx="1801813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08" name="Text Box 44"/>
          <p:cNvSpPr txBox="1">
            <a:spLocks noChangeArrowheads="1"/>
          </p:cNvSpPr>
          <p:nvPr/>
        </p:nvSpPr>
        <p:spPr bwMode="auto">
          <a:xfrm>
            <a:off x="2916238" y="2924175"/>
            <a:ext cx="863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170029" name="Picture 4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2781300"/>
            <a:ext cx="1366837" cy="165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0" name="Text Box 46"/>
          <p:cNvSpPr txBox="1">
            <a:spLocks noChangeArrowheads="1"/>
          </p:cNvSpPr>
          <p:nvPr/>
        </p:nvSpPr>
        <p:spPr bwMode="auto">
          <a:xfrm>
            <a:off x="5076825" y="3573463"/>
            <a:ext cx="9350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170031" name="Picture 4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5" y="3471863"/>
            <a:ext cx="1801813" cy="103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2" name="Text Box 48"/>
          <p:cNvSpPr txBox="1">
            <a:spLocks noChangeArrowheads="1"/>
          </p:cNvSpPr>
          <p:nvPr/>
        </p:nvSpPr>
        <p:spPr bwMode="auto">
          <a:xfrm>
            <a:off x="5003800" y="4797425"/>
            <a:ext cx="11525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170033" name="Picture 4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4467225"/>
            <a:ext cx="1800225" cy="97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0034" name="Text Box 50"/>
          <p:cNvSpPr txBox="1">
            <a:spLocks noChangeArrowheads="1"/>
          </p:cNvSpPr>
          <p:nvPr/>
        </p:nvSpPr>
        <p:spPr bwMode="auto">
          <a:xfrm>
            <a:off x="7019925" y="3068638"/>
            <a:ext cx="1439863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20000"/>
              </a:spcBef>
              <a:buSzTx/>
              <a:buFontTx/>
              <a:buNone/>
            </a:pPr>
            <a:r>
              <a:rPr lang="ru-RU" altLang="ru-RU" sz="1800" b="1">
                <a:latin typeface="Arial" panose="020B0604020202020204" pitchFamily="34" charset="0"/>
              </a:rPr>
              <a:t>герц (Гц)</a:t>
            </a:r>
          </a:p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800" b="1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99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9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69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70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0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70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0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0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00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70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70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70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700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0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0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70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70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9986" grpId="0"/>
      <p:bldP spid="170020" grpId="0"/>
      <p:bldP spid="170021" grpId="0"/>
      <p:bldP spid="17003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 altLang="ru-RU" smtClean="0"/>
          </a:p>
        </p:txBody>
      </p:sp>
      <p:graphicFrame>
        <p:nvGraphicFramePr>
          <p:cNvPr id="244739" name="Group 3"/>
          <p:cNvGraphicFramePr>
            <a:graphicFrameLocks noGrp="1"/>
          </p:cNvGraphicFramePr>
          <p:nvPr>
            <p:ph type="tbl" idx="1"/>
          </p:nvPr>
        </p:nvGraphicFramePr>
        <p:xfrm>
          <a:off x="457200" y="333375"/>
          <a:ext cx="8229600" cy="6408738"/>
        </p:xfrm>
        <a:graphic>
          <a:graphicData uri="http://schemas.openxmlformats.org/drawingml/2006/table">
            <a:tbl>
              <a:tblPr/>
              <a:tblGrid>
                <a:gridCol w="2057400"/>
                <a:gridCol w="2057400"/>
                <a:gridCol w="2057400"/>
                <a:gridCol w="2057400"/>
              </a:tblGrid>
              <a:tr h="1930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319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46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1529" name="Text Box 25"/>
          <p:cNvSpPr txBox="1">
            <a:spLocks noChangeArrowheads="1"/>
          </p:cNvSpPr>
          <p:nvPr/>
        </p:nvSpPr>
        <p:spPr bwMode="auto">
          <a:xfrm>
            <a:off x="2822575" y="2133600"/>
            <a:ext cx="1841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244762" name="Picture 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765175"/>
            <a:ext cx="647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4763" name="Text Box 27"/>
          <p:cNvSpPr txBox="1">
            <a:spLocks noChangeArrowheads="1"/>
          </p:cNvSpPr>
          <p:nvPr/>
        </p:nvSpPr>
        <p:spPr bwMode="auto">
          <a:xfrm>
            <a:off x="684213" y="549275"/>
            <a:ext cx="15113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r>
              <a:rPr lang="ru-RU" altLang="ru-RU" sz="1600" b="1">
                <a:latin typeface="Arial" panose="020B0604020202020204" pitchFamily="34" charset="0"/>
              </a:rPr>
              <a:t>Амплитуда</a:t>
            </a:r>
            <a:r>
              <a:rPr lang="ru-RU" altLang="ru-RU" sz="1600">
                <a:latin typeface="Arial" panose="020B0604020202020204" pitchFamily="34" charset="0"/>
              </a:rPr>
              <a:t>-</a:t>
            </a:r>
          </a:p>
        </p:txBody>
      </p:sp>
      <p:sp>
        <p:nvSpPr>
          <p:cNvPr id="244764" name="Text Box 28"/>
          <p:cNvSpPr txBox="1">
            <a:spLocks noChangeArrowheads="1"/>
          </p:cNvSpPr>
          <p:nvPr/>
        </p:nvSpPr>
        <p:spPr bwMode="auto">
          <a:xfrm>
            <a:off x="684213" y="1052513"/>
            <a:ext cx="172720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r>
              <a:rPr lang="ru-RU" altLang="ru-RU" sz="1400">
                <a:latin typeface="Arial" panose="020B0604020202020204" pitchFamily="34" charset="0"/>
              </a:rPr>
              <a:t>максимальное смещение тела от положения равновесия</a:t>
            </a:r>
          </a:p>
        </p:txBody>
      </p:sp>
      <p:sp>
        <p:nvSpPr>
          <p:cNvPr id="21533" name="Text Box 29"/>
          <p:cNvSpPr txBox="1">
            <a:spLocks noChangeArrowheads="1"/>
          </p:cNvSpPr>
          <p:nvPr/>
        </p:nvSpPr>
        <p:spPr bwMode="auto">
          <a:xfrm>
            <a:off x="3255963" y="2824163"/>
            <a:ext cx="1841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244766" name="Picture 3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2636838"/>
            <a:ext cx="1152525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4767" name="Text Box 31"/>
          <p:cNvSpPr txBox="1">
            <a:spLocks noChangeArrowheads="1"/>
          </p:cNvSpPr>
          <p:nvPr/>
        </p:nvSpPr>
        <p:spPr bwMode="auto">
          <a:xfrm>
            <a:off x="827088" y="2349500"/>
            <a:ext cx="15843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r>
              <a:rPr lang="ru-RU" altLang="ru-RU" sz="1600" b="1">
                <a:latin typeface="Arial" panose="020B0604020202020204" pitchFamily="34" charset="0"/>
              </a:rPr>
              <a:t>Смещение-</a:t>
            </a:r>
          </a:p>
        </p:txBody>
      </p:sp>
      <p:sp>
        <p:nvSpPr>
          <p:cNvPr id="244768" name="Text Box 32"/>
          <p:cNvSpPr txBox="1">
            <a:spLocks noChangeArrowheads="1"/>
          </p:cNvSpPr>
          <p:nvPr/>
        </p:nvSpPr>
        <p:spPr bwMode="auto">
          <a:xfrm>
            <a:off x="827088" y="2708275"/>
            <a:ext cx="144145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r>
              <a:rPr lang="ru-RU" altLang="ru-RU" sz="1400">
                <a:latin typeface="Arial" panose="020B0604020202020204" pitchFamily="34" charset="0"/>
              </a:rPr>
              <a:t>расстояние от маятника до положения равновесия</a:t>
            </a:r>
          </a:p>
        </p:txBody>
      </p:sp>
      <p:sp>
        <p:nvSpPr>
          <p:cNvPr id="244769" name="Text Box 33"/>
          <p:cNvSpPr txBox="1">
            <a:spLocks noChangeArrowheads="1"/>
          </p:cNvSpPr>
          <p:nvPr/>
        </p:nvSpPr>
        <p:spPr bwMode="auto">
          <a:xfrm>
            <a:off x="7019925" y="2420938"/>
            <a:ext cx="1368425" cy="947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latin typeface="Arial" panose="020B0604020202020204" pitchFamily="34" charset="0"/>
              </a:rPr>
              <a:t>метр (м)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ru-RU" altLang="ru-RU" sz="1600" b="1">
              <a:latin typeface="Arial" panose="020B0604020202020204" pitchFamily="34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244770" name="Text Box 34"/>
          <p:cNvSpPr txBox="1">
            <a:spLocks noChangeArrowheads="1"/>
          </p:cNvSpPr>
          <p:nvPr/>
        </p:nvSpPr>
        <p:spPr bwMode="auto">
          <a:xfrm>
            <a:off x="684213" y="4221163"/>
            <a:ext cx="16557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r>
              <a:rPr lang="ru-RU" altLang="ru-RU" sz="1600" b="1">
                <a:latin typeface="Arial" panose="020B0604020202020204" pitchFamily="34" charset="0"/>
              </a:rPr>
              <a:t>Фаза-</a:t>
            </a:r>
            <a:r>
              <a:rPr lang="ru-RU" altLang="ru-RU" sz="1400">
                <a:latin typeface="Arial" panose="020B0604020202020204" pitchFamily="34" charset="0"/>
              </a:rPr>
              <a:t>величина</a:t>
            </a:r>
            <a:r>
              <a:rPr lang="ru-RU" altLang="ru-RU" sz="1600" b="1">
                <a:latin typeface="Arial" panose="020B0604020202020204" pitchFamily="34" charset="0"/>
              </a:rPr>
              <a:t>, </a:t>
            </a:r>
            <a:endParaRPr lang="ru-RU" altLang="ru-RU" sz="1600">
              <a:latin typeface="Arial" panose="020B0604020202020204" pitchFamily="34" charset="0"/>
            </a:endParaRPr>
          </a:p>
        </p:txBody>
      </p:sp>
      <p:sp>
        <p:nvSpPr>
          <p:cNvPr id="244771" name="Text Box 35"/>
          <p:cNvSpPr txBox="1">
            <a:spLocks noChangeArrowheads="1"/>
          </p:cNvSpPr>
          <p:nvPr/>
        </p:nvSpPr>
        <p:spPr bwMode="auto">
          <a:xfrm>
            <a:off x="611188" y="4508500"/>
            <a:ext cx="1873250" cy="182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SzTx/>
              <a:buFontTx/>
              <a:buNone/>
            </a:pPr>
            <a:r>
              <a:rPr lang="ru-RU" altLang="ru-RU" sz="1200" b="1">
                <a:latin typeface="Arial" panose="020B0604020202020204" pitchFamily="34" charset="0"/>
              </a:rPr>
              <a:t>стоящая под знаком синуса или косинуса в уравнении гармонических колебаний,показывающая какая доля периода прошла от начала колебаний</a:t>
            </a:r>
          </a:p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200" b="1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21540" name="Text Box 36"/>
          <p:cNvSpPr txBox="1">
            <a:spLocks noChangeArrowheads="1"/>
          </p:cNvSpPr>
          <p:nvPr/>
        </p:nvSpPr>
        <p:spPr bwMode="auto">
          <a:xfrm>
            <a:off x="4859338" y="2636838"/>
            <a:ext cx="13684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pic>
        <p:nvPicPr>
          <p:cNvPr id="244773" name="Picture 3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2636838"/>
            <a:ext cx="1800225" cy="151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42" name="Text Box 38"/>
          <p:cNvSpPr txBox="1">
            <a:spLocks noChangeArrowheads="1"/>
          </p:cNvSpPr>
          <p:nvPr/>
        </p:nvSpPr>
        <p:spPr bwMode="auto">
          <a:xfrm>
            <a:off x="2987675" y="4581525"/>
            <a:ext cx="11525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pic>
        <p:nvPicPr>
          <p:cNvPr id="244775" name="Picture 3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4581525"/>
            <a:ext cx="1303338" cy="165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44" name="Text Box 40"/>
          <p:cNvSpPr txBox="1">
            <a:spLocks noChangeArrowheads="1"/>
          </p:cNvSpPr>
          <p:nvPr/>
        </p:nvSpPr>
        <p:spPr bwMode="auto">
          <a:xfrm>
            <a:off x="4859338" y="4437063"/>
            <a:ext cx="12969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pic>
        <p:nvPicPr>
          <p:cNvPr id="244777" name="Picture 4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4581525"/>
            <a:ext cx="1584325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4778" name="Text Box 42"/>
          <p:cNvSpPr txBox="1">
            <a:spLocks noChangeArrowheads="1"/>
          </p:cNvSpPr>
          <p:nvPr/>
        </p:nvSpPr>
        <p:spPr bwMode="auto">
          <a:xfrm>
            <a:off x="6877050" y="4508500"/>
            <a:ext cx="1439863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r>
              <a:rPr lang="ru-RU" altLang="ru-RU" sz="1600" b="1">
                <a:latin typeface="Arial" panose="020B0604020202020204" pitchFamily="34" charset="0"/>
              </a:rPr>
              <a:t>Радиан (рад)</a:t>
            </a:r>
          </a:p>
        </p:txBody>
      </p:sp>
      <p:sp>
        <p:nvSpPr>
          <p:cNvPr id="244779" name="Text Box 43"/>
          <p:cNvSpPr txBox="1">
            <a:spLocks noChangeArrowheads="1"/>
          </p:cNvSpPr>
          <p:nvPr/>
        </p:nvSpPr>
        <p:spPr bwMode="auto">
          <a:xfrm>
            <a:off x="7164388" y="765175"/>
            <a:ext cx="1223962" cy="70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latin typeface="Arial" panose="020B0604020202020204" pitchFamily="34" charset="0"/>
              </a:rPr>
              <a:t>метр (м)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44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447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47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47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44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447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447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47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4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8" dur="2000"/>
                                        <p:tgtEl>
                                          <p:spTgt spid="244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44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8" dur="2000"/>
                                        <p:tgtEl>
                                          <p:spTgt spid="244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3" dur="1" fill="hold"/>
                                        <p:tgtEl>
                                          <p:spTgt spid="24476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44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447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447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447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44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1" dur="2000"/>
                                        <p:tgtEl>
                                          <p:spTgt spid="244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6" dur="500"/>
                                        <p:tgtEl>
                                          <p:spTgt spid="244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244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447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447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447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44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4" dur="2000"/>
                                        <p:tgtEl>
                                          <p:spTgt spid="244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89" dur="2000"/>
                                        <p:tgtEl>
                                          <p:spTgt spid="244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4763" grpId="0"/>
      <p:bldP spid="244764" grpId="0"/>
      <p:bldP spid="244767" grpId="0"/>
      <p:bldP spid="244768" grpId="0"/>
      <p:bldP spid="244769" grpId="0"/>
      <p:bldP spid="244770" grpId="0"/>
      <p:bldP spid="244771" grpId="0"/>
      <p:bldP spid="244778" grpId="0"/>
      <p:bldP spid="24477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57" name="Rectangle 2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2500" dirty="0" smtClean="0"/>
              <a:t>Величины,</a:t>
            </a:r>
            <a:r>
              <a:rPr lang="ru-RU" altLang="ru-RU" sz="5700" dirty="0" smtClean="0"/>
              <a:t> </a:t>
            </a:r>
            <a:r>
              <a:rPr lang="ru-RU" altLang="ru-RU" sz="2500" dirty="0" smtClean="0"/>
              <a:t>характеризующие колебательное движение</a:t>
            </a:r>
          </a:p>
        </p:txBody>
      </p:sp>
      <p:graphicFrame>
        <p:nvGraphicFramePr>
          <p:cNvPr id="172070" name="Group 38"/>
          <p:cNvGraphicFramePr>
            <a:graphicFrameLocks noGrp="1"/>
          </p:cNvGraphicFramePr>
          <p:nvPr>
            <p:ph type="tbl" idx="1"/>
          </p:nvPr>
        </p:nvGraphicFramePr>
        <p:xfrm>
          <a:off x="457200" y="1600200"/>
          <a:ext cx="8229600" cy="5284788"/>
        </p:xfrm>
        <a:graphic>
          <a:graphicData uri="http://schemas.openxmlformats.org/drawingml/2006/table">
            <a:tbl>
              <a:tblPr/>
              <a:tblGrid>
                <a:gridCol w="2057400"/>
                <a:gridCol w="2057400"/>
                <a:gridCol w="2057400"/>
                <a:gridCol w="2057400"/>
              </a:tblGrid>
              <a:tr h="749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Определение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Обозначение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Формулы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Единица измерения(СИ)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354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72071" name="Text Box 39"/>
          <p:cNvSpPr txBox="1">
            <a:spLocks noChangeArrowheads="1"/>
          </p:cNvSpPr>
          <p:nvPr/>
        </p:nvSpPr>
        <p:spPr bwMode="auto">
          <a:xfrm>
            <a:off x="755650" y="2420938"/>
            <a:ext cx="1439863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r>
              <a:rPr lang="ru-RU" altLang="ru-RU" sz="1800" b="1">
                <a:latin typeface="Arial" panose="020B0604020202020204" pitchFamily="34" charset="0"/>
              </a:rPr>
              <a:t>Циклическая частота-</a:t>
            </a:r>
          </a:p>
        </p:txBody>
      </p:sp>
      <p:sp>
        <p:nvSpPr>
          <p:cNvPr id="172072" name="Text Box 40"/>
          <p:cNvSpPr txBox="1">
            <a:spLocks noChangeArrowheads="1"/>
          </p:cNvSpPr>
          <p:nvPr/>
        </p:nvSpPr>
        <p:spPr bwMode="auto">
          <a:xfrm>
            <a:off x="971550" y="3933825"/>
            <a:ext cx="1368425" cy="143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SzTx/>
              <a:buFontTx/>
              <a:buNone/>
            </a:pPr>
            <a:r>
              <a:rPr lang="ru-RU" altLang="ru-RU" sz="1600" b="1">
                <a:latin typeface="Arial" panose="020B0604020202020204" pitchFamily="34" charset="0"/>
              </a:rPr>
              <a:t>число колебаний за 2п секунд</a:t>
            </a:r>
          </a:p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 b="1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22550" name="Text Box 41"/>
          <p:cNvSpPr txBox="1">
            <a:spLocks noChangeArrowheads="1"/>
          </p:cNvSpPr>
          <p:nvPr/>
        </p:nvSpPr>
        <p:spPr bwMode="auto">
          <a:xfrm>
            <a:off x="3059113" y="2708275"/>
            <a:ext cx="86518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172074" name="Picture 4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2492375"/>
            <a:ext cx="1152525" cy="107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52" name="Text Box 43"/>
          <p:cNvSpPr txBox="1">
            <a:spLocks noChangeArrowheads="1"/>
          </p:cNvSpPr>
          <p:nvPr/>
        </p:nvSpPr>
        <p:spPr bwMode="auto">
          <a:xfrm>
            <a:off x="5292725" y="2852738"/>
            <a:ext cx="2873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22553" name="Text Box 45"/>
          <p:cNvSpPr txBox="1">
            <a:spLocks noChangeArrowheads="1"/>
          </p:cNvSpPr>
          <p:nvPr/>
        </p:nvSpPr>
        <p:spPr bwMode="auto">
          <a:xfrm>
            <a:off x="5003800" y="2565400"/>
            <a:ext cx="10810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172078" name="Picture 4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2420938"/>
            <a:ext cx="1779587" cy="60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55" name="Text Box 47"/>
          <p:cNvSpPr txBox="1">
            <a:spLocks noChangeArrowheads="1"/>
          </p:cNvSpPr>
          <p:nvPr/>
        </p:nvSpPr>
        <p:spPr bwMode="auto">
          <a:xfrm>
            <a:off x="4932363" y="3933825"/>
            <a:ext cx="9350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172080" name="Picture 4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3044825"/>
            <a:ext cx="1779587" cy="74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57" name="Text Box 49"/>
          <p:cNvSpPr txBox="1">
            <a:spLocks noChangeArrowheads="1"/>
          </p:cNvSpPr>
          <p:nvPr/>
        </p:nvSpPr>
        <p:spPr bwMode="auto">
          <a:xfrm>
            <a:off x="5148263" y="4292600"/>
            <a:ext cx="9366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172082" name="Picture 5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3783013"/>
            <a:ext cx="1806575" cy="80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59" name="Text Box 51"/>
          <p:cNvSpPr txBox="1">
            <a:spLocks noChangeArrowheads="1"/>
          </p:cNvSpPr>
          <p:nvPr/>
        </p:nvSpPr>
        <p:spPr bwMode="auto">
          <a:xfrm>
            <a:off x="5076825" y="4941888"/>
            <a:ext cx="10080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172084" name="Picture 5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4581525"/>
            <a:ext cx="180022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61" name="Text Box 53"/>
          <p:cNvSpPr txBox="1">
            <a:spLocks noChangeArrowheads="1"/>
          </p:cNvSpPr>
          <p:nvPr/>
        </p:nvSpPr>
        <p:spPr bwMode="auto">
          <a:xfrm>
            <a:off x="5003800" y="6021388"/>
            <a:ext cx="13684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172086" name="Picture 5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5676900"/>
            <a:ext cx="1800225" cy="99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2087" name="Text Box 55"/>
          <p:cNvSpPr txBox="1">
            <a:spLocks noChangeArrowheads="1"/>
          </p:cNvSpPr>
          <p:nvPr/>
        </p:nvSpPr>
        <p:spPr bwMode="auto">
          <a:xfrm>
            <a:off x="7092950" y="2781300"/>
            <a:ext cx="1366838" cy="119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SzTx/>
              <a:buFontTx/>
              <a:buNone/>
            </a:pPr>
            <a:r>
              <a:rPr lang="ru-RU" altLang="ru-RU" sz="1600" b="1">
                <a:latin typeface="Arial" panose="020B0604020202020204" pitchFamily="34" charset="0"/>
              </a:rPr>
              <a:t>Радиан в секунду    (рад</a:t>
            </a:r>
            <a:r>
              <a:rPr lang="en-US" altLang="ru-RU" sz="1600" b="1">
                <a:latin typeface="Arial" panose="020B0604020202020204" pitchFamily="34" charset="0"/>
              </a:rPr>
              <a:t>/</a:t>
            </a:r>
            <a:r>
              <a:rPr lang="ru-RU" altLang="ru-RU" sz="1600" b="1">
                <a:latin typeface="Arial" panose="020B0604020202020204" pitchFamily="34" charset="0"/>
              </a:rPr>
              <a:t> с)</a:t>
            </a:r>
          </a:p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72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72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72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2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2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2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2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72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2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2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72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2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2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2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72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720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720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720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2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172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172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2057" grpId="0"/>
      <p:bldP spid="172071" grpId="0"/>
      <p:bldP spid="172072" grpId="0"/>
      <p:bldP spid="17208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mtClean="0"/>
              <a:t>ВЫПОЛНИ ЗАДАНИЕ!</a:t>
            </a:r>
          </a:p>
        </p:txBody>
      </p:sp>
      <p:sp>
        <p:nvSpPr>
          <p:cNvPr id="23555" name="Rectangle 10"/>
          <p:cNvSpPr>
            <a:spLocks noGrp="1" noChangeArrowheads="1"/>
          </p:cNvSpPr>
          <p:nvPr>
            <p:ph sz="half" idx="1"/>
          </p:nvPr>
        </p:nvSpPr>
        <p:spPr>
          <a:xfrm>
            <a:off x="958850" y="1655763"/>
            <a:ext cx="3810000" cy="4471987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ru-RU" altLang="ru-RU" sz="1600" b="1" u="sng" smtClean="0">
                <a:solidFill>
                  <a:srgbClr val="993300"/>
                </a:solidFill>
              </a:rPr>
              <a:t>Вариант1  </a:t>
            </a:r>
            <a:r>
              <a:rPr lang="ru-RU" altLang="ru-RU" sz="1600" b="1" smtClean="0">
                <a:solidFill>
                  <a:srgbClr val="993300"/>
                </a:solidFill>
              </a:rPr>
              <a:t> 1.Какая из систем, изображенных на рисунке, не является колебательной</a:t>
            </a:r>
            <a:r>
              <a:rPr lang="en-US" altLang="ru-RU" sz="1600" b="1" smtClean="0">
                <a:solidFill>
                  <a:srgbClr val="993300"/>
                </a:solidFill>
              </a:rPr>
              <a:t>?</a:t>
            </a:r>
            <a:endParaRPr lang="ru-RU" altLang="ru-RU" sz="1600" b="1" smtClean="0">
              <a:solidFill>
                <a:srgbClr val="993300"/>
              </a:solidFill>
            </a:endParaRPr>
          </a:p>
        </p:txBody>
      </p:sp>
      <p:sp>
        <p:nvSpPr>
          <p:cNvPr id="23556" name="Rectangle 11"/>
          <p:cNvSpPr>
            <a:spLocks noGrp="1" noChangeArrowheads="1"/>
          </p:cNvSpPr>
          <p:nvPr>
            <p:ph sz="half" idx="2"/>
          </p:nvPr>
        </p:nvSpPr>
        <p:spPr>
          <a:xfrm>
            <a:off x="4643438" y="1557338"/>
            <a:ext cx="4038600" cy="4525962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ru-RU" altLang="ru-RU" sz="1600" b="1" u="sng" smtClean="0">
                <a:solidFill>
                  <a:srgbClr val="3366FF"/>
                </a:solidFill>
              </a:rPr>
              <a:t>Вариант 2</a:t>
            </a:r>
            <a:r>
              <a:rPr lang="ru-RU" altLang="ru-RU" sz="1600" b="1" smtClean="0">
                <a:solidFill>
                  <a:srgbClr val="3366FF"/>
                </a:solidFill>
              </a:rPr>
              <a:t> 1.Какая из систем, изображенных на рисунке не является колебательной?</a:t>
            </a:r>
          </a:p>
          <a:p>
            <a:pPr>
              <a:buFont typeface="Wingdings" panose="05000000000000000000" pitchFamily="2" charset="2"/>
              <a:buNone/>
            </a:pPr>
            <a:endParaRPr lang="ru-RU" altLang="ru-RU" sz="1600" b="1" smtClean="0">
              <a:solidFill>
                <a:srgbClr val="3366FF"/>
              </a:solidFill>
            </a:endParaRPr>
          </a:p>
        </p:txBody>
      </p:sp>
      <p:pic>
        <p:nvPicPr>
          <p:cNvPr id="23557" name="Picture 17" descr="сканирование00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3141663"/>
            <a:ext cx="3384550" cy="3167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Picture 21" descr="сканирование0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2781300"/>
            <a:ext cx="3889375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9" name="Line 22"/>
          <p:cNvSpPr>
            <a:spLocks noChangeShapeType="1"/>
          </p:cNvSpPr>
          <p:nvPr/>
        </p:nvSpPr>
        <p:spPr bwMode="auto">
          <a:xfrm>
            <a:off x="4427538" y="1628775"/>
            <a:ext cx="144462" cy="5229225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ru-RU"/>
          </a:p>
        </p:txBody>
      </p:sp>
      <p:sp>
        <p:nvSpPr>
          <p:cNvPr id="23560" name="Line 24"/>
          <p:cNvSpPr>
            <a:spLocks noChangeShapeType="1"/>
          </p:cNvSpPr>
          <p:nvPr/>
        </p:nvSpPr>
        <p:spPr bwMode="auto">
          <a:xfrm>
            <a:off x="4427538" y="1557338"/>
            <a:ext cx="144462" cy="5300662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Grp="1" noChangeArrowheads="1"/>
          </p:cNvSpPr>
          <p:nvPr>
            <p:ph type="title"/>
          </p:nvPr>
        </p:nvSpPr>
        <p:spPr>
          <a:xfrm>
            <a:off x="914400" y="277813"/>
            <a:ext cx="3001963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1800" b="1" smtClean="0">
                <a:solidFill>
                  <a:srgbClr val="993300"/>
                </a:solidFill>
                <a:latin typeface="Algerian" panose="04020705040A02060702" pitchFamily="82" charset="0"/>
              </a:rPr>
              <a:t>Вариант1</a:t>
            </a:r>
          </a:p>
        </p:txBody>
      </p:sp>
      <p:sp>
        <p:nvSpPr>
          <p:cNvPr id="24579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958850" y="1655763"/>
            <a:ext cx="3810000" cy="4471987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ru-RU" sz="1600" b="1" smtClean="0">
                <a:solidFill>
                  <a:srgbClr val="993300"/>
                </a:solidFill>
              </a:rPr>
              <a:t>2</a:t>
            </a:r>
            <a:r>
              <a:rPr lang="ru-RU" altLang="ru-RU" sz="1600" b="1" smtClean="0">
                <a:solidFill>
                  <a:srgbClr val="993300"/>
                </a:solidFill>
              </a:rPr>
              <a:t>.Какой из графиков соответствует незатухающим колебаниям тела?</a:t>
            </a:r>
          </a:p>
          <a:p>
            <a:pPr>
              <a:buFont typeface="Wingdings" panose="05000000000000000000" pitchFamily="2" charset="2"/>
              <a:buNone/>
            </a:pPr>
            <a:endParaRPr lang="ru-RU" altLang="ru-RU" sz="1600" b="1" smtClean="0">
              <a:solidFill>
                <a:srgbClr val="993300"/>
              </a:solidFill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en-US" altLang="ru-RU" smtClean="0"/>
              <a:t> </a:t>
            </a:r>
            <a:endParaRPr lang="ru-RU" altLang="ru-RU" smtClean="0"/>
          </a:p>
        </p:txBody>
      </p:sp>
      <p:sp>
        <p:nvSpPr>
          <p:cNvPr id="24580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4872038" y="1600200"/>
            <a:ext cx="3814762" cy="4530725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ru-RU" altLang="ru-RU" sz="1600" b="1" smtClean="0">
                <a:solidFill>
                  <a:srgbClr val="3366FF"/>
                </a:solidFill>
              </a:rPr>
              <a:t>2.Какой из графиков соответствует затухающим колебаниям тела?</a:t>
            </a:r>
          </a:p>
          <a:p>
            <a:pPr>
              <a:buFont typeface="Wingdings" panose="05000000000000000000" pitchFamily="2" charset="2"/>
              <a:buNone/>
            </a:pPr>
            <a:endParaRPr lang="ru-RU" altLang="ru-RU" sz="1600" b="1" smtClean="0">
              <a:solidFill>
                <a:srgbClr val="3366FF"/>
              </a:solidFill>
            </a:endParaRPr>
          </a:p>
        </p:txBody>
      </p:sp>
      <p:pic>
        <p:nvPicPr>
          <p:cNvPr id="24581" name="Picture 7" descr="сканирование00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2636838"/>
            <a:ext cx="3527425" cy="309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Picture 8" descr="сканирование000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2867025"/>
            <a:ext cx="3816350" cy="257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3" name="Text Box 9"/>
          <p:cNvSpPr txBox="1">
            <a:spLocks noChangeArrowheads="1"/>
          </p:cNvSpPr>
          <p:nvPr/>
        </p:nvSpPr>
        <p:spPr bwMode="auto">
          <a:xfrm>
            <a:off x="5508625" y="549275"/>
            <a:ext cx="2735263" cy="77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r>
              <a:rPr lang="ru-RU" altLang="ru-RU" sz="1800" b="1">
                <a:solidFill>
                  <a:srgbClr val="3366FF"/>
                </a:solidFill>
                <a:latin typeface="Arial" panose="020B0604020202020204" pitchFamily="34" charset="0"/>
              </a:rPr>
              <a:t>Вариант2</a:t>
            </a:r>
          </a:p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800" b="1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6"/>
          <p:cNvSpPr>
            <a:spLocks noGrp="1" noChangeArrowheads="1"/>
          </p:cNvSpPr>
          <p:nvPr>
            <p:ph type="title"/>
          </p:nvPr>
        </p:nvSpPr>
        <p:spPr>
          <a:xfrm>
            <a:off x="914400" y="277813"/>
            <a:ext cx="3614738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1700" b="1" smtClean="0">
                <a:solidFill>
                  <a:srgbClr val="993300"/>
                </a:solidFill>
              </a:rPr>
              <a:t>Вариант1</a:t>
            </a:r>
            <a:r>
              <a:rPr lang="ru-RU" altLang="ru-RU" sz="2100" smtClean="0"/>
              <a:t>    </a:t>
            </a:r>
          </a:p>
        </p:txBody>
      </p:sp>
      <p:sp>
        <p:nvSpPr>
          <p:cNvPr id="25603" name="Rectangle 27"/>
          <p:cNvSpPr>
            <a:spLocks noGrp="1" noChangeArrowheads="1"/>
          </p:cNvSpPr>
          <p:nvPr>
            <p:ph sz="half" idx="1"/>
          </p:nvPr>
        </p:nvSpPr>
        <p:spPr>
          <a:xfrm>
            <a:off x="914400" y="1600200"/>
            <a:ext cx="3814763" cy="4530725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ru-RU" altLang="ru-RU" sz="1200" b="1" smtClean="0">
                <a:solidFill>
                  <a:srgbClr val="993300"/>
                </a:solidFill>
              </a:rPr>
              <a:t>3.По графику определите  а)амплитуду, б)период в) частоту колебаний.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sz="1200" b="1" smtClean="0">
                <a:solidFill>
                  <a:srgbClr val="993300"/>
                </a:solidFill>
              </a:rPr>
              <a:t> а)   </a:t>
            </a:r>
            <a:r>
              <a:rPr lang="ru-RU" altLang="ru-RU" sz="1200" b="1" smtClean="0">
                <a:solidFill>
                  <a:srgbClr val="FF0000"/>
                </a:solidFill>
              </a:rPr>
              <a:t>А.</a:t>
            </a:r>
            <a:r>
              <a:rPr lang="ru-RU" altLang="ru-RU" sz="1200" b="1" smtClean="0">
                <a:solidFill>
                  <a:srgbClr val="993300"/>
                </a:solidFill>
              </a:rPr>
              <a:t> 0,2м         </a:t>
            </a:r>
            <a:r>
              <a:rPr lang="ru-RU" altLang="ru-RU" sz="1200" b="1" smtClean="0">
                <a:solidFill>
                  <a:srgbClr val="FF0000"/>
                </a:solidFill>
              </a:rPr>
              <a:t> Б</a:t>
            </a:r>
            <a:r>
              <a:rPr lang="ru-RU" altLang="ru-RU" sz="1200" b="1" smtClean="0">
                <a:solidFill>
                  <a:srgbClr val="993300"/>
                </a:solidFill>
              </a:rPr>
              <a:t>.-0,4 м               </a:t>
            </a:r>
            <a:r>
              <a:rPr lang="ru-RU" altLang="ru-RU" sz="1200" b="1" smtClean="0">
                <a:solidFill>
                  <a:srgbClr val="FF0000"/>
                </a:solidFill>
              </a:rPr>
              <a:t>В.</a:t>
            </a:r>
            <a:r>
              <a:rPr lang="ru-RU" altLang="ru-RU" sz="1200" b="1" smtClean="0">
                <a:solidFill>
                  <a:srgbClr val="993300"/>
                </a:solidFill>
              </a:rPr>
              <a:t>0,4м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sz="1200" b="1" smtClean="0">
                <a:solidFill>
                  <a:srgbClr val="993300"/>
                </a:solidFill>
              </a:rPr>
              <a:t> б)   </a:t>
            </a:r>
            <a:r>
              <a:rPr lang="ru-RU" altLang="ru-RU" sz="1200" b="1" smtClean="0">
                <a:solidFill>
                  <a:srgbClr val="FF0000"/>
                </a:solidFill>
              </a:rPr>
              <a:t>А.</a:t>
            </a:r>
            <a:r>
              <a:rPr lang="ru-RU" altLang="ru-RU" sz="1200" b="1" smtClean="0">
                <a:solidFill>
                  <a:srgbClr val="993300"/>
                </a:solidFill>
              </a:rPr>
              <a:t>  0,4с        </a:t>
            </a:r>
            <a:r>
              <a:rPr lang="ru-RU" altLang="ru-RU" sz="1200" b="1" smtClean="0">
                <a:solidFill>
                  <a:srgbClr val="FF0000"/>
                </a:solidFill>
              </a:rPr>
              <a:t>Б.</a:t>
            </a:r>
            <a:r>
              <a:rPr lang="ru-RU" altLang="ru-RU" sz="1200" b="1" smtClean="0">
                <a:solidFill>
                  <a:srgbClr val="993300"/>
                </a:solidFill>
              </a:rPr>
              <a:t> 0,2с               </a:t>
            </a:r>
            <a:r>
              <a:rPr lang="ru-RU" altLang="ru-RU" sz="1200" b="1" smtClean="0">
                <a:solidFill>
                  <a:srgbClr val="FF0000"/>
                </a:solidFill>
              </a:rPr>
              <a:t> В.</a:t>
            </a:r>
            <a:r>
              <a:rPr lang="ru-RU" altLang="ru-RU" sz="1200" b="1" smtClean="0">
                <a:solidFill>
                  <a:srgbClr val="993300"/>
                </a:solidFill>
              </a:rPr>
              <a:t>0.6с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sz="1200" b="1" smtClean="0">
                <a:solidFill>
                  <a:srgbClr val="993300"/>
                </a:solidFill>
              </a:rPr>
              <a:t>  в)   </a:t>
            </a:r>
            <a:r>
              <a:rPr lang="ru-RU" altLang="ru-RU" sz="1200" b="1" smtClean="0">
                <a:solidFill>
                  <a:srgbClr val="FF0000"/>
                </a:solidFill>
              </a:rPr>
              <a:t>А.</a:t>
            </a:r>
            <a:r>
              <a:rPr lang="ru-RU" altLang="ru-RU" sz="1200" b="1" smtClean="0">
                <a:solidFill>
                  <a:srgbClr val="993300"/>
                </a:solidFill>
              </a:rPr>
              <a:t> 5Гц        </a:t>
            </a:r>
            <a:r>
              <a:rPr lang="ru-RU" altLang="ru-RU" sz="1200" b="1" smtClean="0">
                <a:solidFill>
                  <a:srgbClr val="FF0000"/>
                </a:solidFill>
              </a:rPr>
              <a:t>Б.</a:t>
            </a:r>
            <a:r>
              <a:rPr lang="ru-RU" altLang="ru-RU" sz="1200" b="1" smtClean="0">
                <a:solidFill>
                  <a:srgbClr val="993300"/>
                </a:solidFill>
              </a:rPr>
              <a:t>25Гц              </a:t>
            </a:r>
            <a:r>
              <a:rPr lang="ru-RU" altLang="ru-RU" sz="1200" b="1" smtClean="0">
                <a:solidFill>
                  <a:srgbClr val="FF0000"/>
                </a:solidFill>
              </a:rPr>
              <a:t>В.</a:t>
            </a:r>
            <a:r>
              <a:rPr lang="ru-RU" altLang="ru-RU" sz="1200" b="1" smtClean="0">
                <a:solidFill>
                  <a:srgbClr val="993300"/>
                </a:solidFill>
              </a:rPr>
              <a:t> 1.6Гц</a:t>
            </a:r>
          </a:p>
          <a:p>
            <a:pPr>
              <a:buFont typeface="Wingdings" panose="05000000000000000000" pitchFamily="2" charset="2"/>
              <a:buNone/>
            </a:pPr>
            <a:endParaRPr lang="ru-RU" altLang="ru-RU" sz="1200" b="1" smtClean="0">
              <a:solidFill>
                <a:srgbClr val="993300"/>
              </a:solidFill>
            </a:endParaRPr>
          </a:p>
        </p:txBody>
      </p:sp>
      <p:sp>
        <p:nvSpPr>
          <p:cNvPr id="25604" name="Rectangle 28"/>
          <p:cNvSpPr>
            <a:spLocks noGrp="1" noChangeArrowheads="1"/>
          </p:cNvSpPr>
          <p:nvPr>
            <p:ph sz="half" idx="2"/>
          </p:nvPr>
        </p:nvSpPr>
        <p:spPr>
          <a:xfrm>
            <a:off x="4872038" y="1600200"/>
            <a:ext cx="3814762" cy="4530725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ru-RU" altLang="ru-RU" sz="1200" b="1" smtClean="0">
                <a:solidFill>
                  <a:srgbClr val="3366FF"/>
                </a:solidFill>
              </a:rPr>
              <a:t>3.По графику определите  а)период, б)частоту в) амплитуду колебаний.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sz="1200" b="1" smtClean="0">
                <a:solidFill>
                  <a:srgbClr val="3366FF"/>
                </a:solidFill>
              </a:rPr>
              <a:t>а)  </a:t>
            </a:r>
            <a:r>
              <a:rPr lang="ru-RU" altLang="ru-RU" sz="1200" b="1" smtClean="0">
                <a:solidFill>
                  <a:srgbClr val="FF0000"/>
                </a:solidFill>
              </a:rPr>
              <a:t> А.</a:t>
            </a:r>
            <a:r>
              <a:rPr lang="ru-RU" altLang="ru-RU" sz="1200" b="1" smtClean="0">
                <a:solidFill>
                  <a:srgbClr val="3366FF"/>
                </a:solidFill>
              </a:rPr>
              <a:t>0,04с       </a:t>
            </a:r>
            <a:r>
              <a:rPr lang="ru-RU" altLang="ru-RU" sz="1200" b="1" smtClean="0">
                <a:solidFill>
                  <a:srgbClr val="FF0000"/>
                </a:solidFill>
              </a:rPr>
              <a:t>Б.</a:t>
            </a:r>
            <a:r>
              <a:rPr lang="ru-RU" altLang="ru-RU" sz="1200" b="1" smtClean="0">
                <a:solidFill>
                  <a:srgbClr val="3366FF"/>
                </a:solidFill>
              </a:rPr>
              <a:t>0,06с             </a:t>
            </a:r>
            <a:r>
              <a:rPr lang="ru-RU" altLang="ru-RU" sz="1200" b="1" smtClean="0">
                <a:solidFill>
                  <a:srgbClr val="FF0000"/>
                </a:solidFill>
              </a:rPr>
              <a:t>В.</a:t>
            </a:r>
            <a:r>
              <a:rPr lang="ru-RU" altLang="ru-RU" sz="1200" b="1" smtClean="0">
                <a:solidFill>
                  <a:srgbClr val="3366FF"/>
                </a:solidFill>
              </a:rPr>
              <a:t>0,08с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sz="1200" b="1" smtClean="0">
                <a:solidFill>
                  <a:srgbClr val="3366FF"/>
                </a:solidFill>
              </a:rPr>
              <a:t> б)  </a:t>
            </a:r>
            <a:r>
              <a:rPr lang="ru-RU" altLang="ru-RU" sz="1200" b="1" smtClean="0">
                <a:solidFill>
                  <a:srgbClr val="FF0000"/>
                </a:solidFill>
              </a:rPr>
              <a:t>А.</a:t>
            </a:r>
            <a:r>
              <a:rPr lang="ru-RU" altLang="ru-RU" sz="1200" b="1" smtClean="0">
                <a:solidFill>
                  <a:srgbClr val="3366FF"/>
                </a:solidFill>
              </a:rPr>
              <a:t>  17Гц      </a:t>
            </a:r>
            <a:r>
              <a:rPr lang="ru-RU" altLang="ru-RU" sz="1200" b="1" smtClean="0">
                <a:solidFill>
                  <a:srgbClr val="FF0000"/>
                </a:solidFill>
              </a:rPr>
              <a:t>Б.</a:t>
            </a:r>
            <a:r>
              <a:rPr lang="ru-RU" altLang="ru-RU" sz="1200" b="1" smtClean="0">
                <a:solidFill>
                  <a:srgbClr val="3366FF"/>
                </a:solidFill>
              </a:rPr>
              <a:t> 12.5Гц          </a:t>
            </a:r>
            <a:r>
              <a:rPr lang="ru-RU" altLang="ru-RU" sz="1200" b="1" smtClean="0">
                <a:solidFill>
                  <a:srgbClr val="FF0000"/>
                </a:solidFill>
              </a:rPr>
              <a:t>В.</a:t>
            </a:r>
            <a:r>
              <a:rPr lang="ru-RU" altLang="ru-RU" sz="1200" b="1" smtClean="0">
                <a:solidFill>
                  <a:srgbClr val="3366FF"/>
                </a:solidFill>
              </a:rPr>
              <a:t>25Гц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sz="1200" b="1" smtClean="0">
                <a:solidFill>
                  <a:srgbClr val="3366FF"/>
                </a:solidFill>
              </a:rPr>
              <a:t>  в) </a:t>
            </a:r>
            <a:r>
              <a:rPr lang="ru-RU" altLang="ru-RU" sz="1200" b="1" smtClean="0">
                <a:solidFill>
                  <a:srgbClr val="FF0000"/>
                </a:solidFill>
              </a:rPr>
              <a:t> А.</a:t>
            </a:r>
            <a:r>
              <a:rPr lang="ru-RU" altLang="ru-RU" sz="1200" b="1" smtClean="0">
                <a:solidFill>
                  <a:srgbClr val="3366FF"/>
                </a:solidFill>
              </a:rPr>
              <a:t>2,5мА        </a:t>
            </a:r>
            <a:r>
              <a:rPr lang="ru-RU" altLang="ru-RU" sz="1200" b="1" smtClean="0">
                <a:solidFill>
                  <a:srgbClr val="FF0000"/>
                </a:solidFill>
              </a:rPr>
              <a:t>Б.</a:t>
            </a:r>
            <a:r>
              <a:rPr lang="ru-RU" altLang="ru-RU" sz="1200" b="1" smtClean="0">
                <a:solidFill>
                  <a:srgbClr val="3366FF"/>
                </a:solidFill>
              </a:rPr>
              <a:t>5мА             </a:t>
            </a:r>
            <a:r>
              <a:rPr lang="ru-RU" altLang="ru-RU" sz="1200" b="1" smtClean="0">
                <a:solidFill>
                  <a:srgbClr val="FF0000"/>
                </a:solidFill>
              </a:rPr>
              <a:t>В.</a:t>
            </a:r>
            <a:r>
              <a:rPr lang="ru-RU" altLang="ru-RU" sz="1200" b="1" smtClean="0">
                <a:solidFill>
                  <a:srgbClr val="3366FF"/>
                </a:solidFill>
              </a:rPr>
              <a:t> -5мА</a:t>
            </a:r>
          </a:p>
          <a:p>
            <a:pPr>
              <a:buFont typeface="Wingdings" panose="05000000000000000000" pitchFamily="2" charset="2"/>
              <a:buNone/>
            </a:pPr>
            <a:endParaRPr lang="ru-RU" altLang="ru-RU" sz="1200" b="1" smtClean="0">
              <a:solidFill>
                <a:srgbClr val="3366FF"/>
              </a:solidFill>
            </a:endParaRPr>
          </a:p>
          <a:p>
            <a:pPr>
              <a:buFont typeface="Wingdings" panose="05000000000000000000" pitchFamily="2" charset="2"/>
              <a:buNone/>
            </a:pPr>
            <a:endParaRPr lang="ru-RU" altLang="ru-RU" smtClean="0">
              <a:solidFill>
                <a:srgbClr val="3366FF"/>
              </a:solidFill>
            </a:endParaRPr>
          </a:p>
        </p:txBody>
      </p:sp>
      <p:pic>
        <p:nvPicPr>
          <p:cNvPr id="25605" name="Picture 29" descr="сканирование00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2997200"/>
            <a:ext cx="3097212" cy="345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30" descr="сканирование00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3141663"/>
            <a:ext cx="3671888" cy="3382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7" name="Text Box 31"/>
          <p:cNvSpPr txBox="1">
            <a:spLocks noChangeArrowheads="1"/>
          </p:cNvSpPr>
          <p:nvPr/>
        </p:nvSpPr>
        <p:spPr bwMode="auto">
          <a:xfrm>
            <a:off x="5219700" y="692150"/>
            <a:ext cx="2952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r>
              <a:rPr lang="ru-RU" altLang="ru-RU" sz="1800" b="1">
                <a:solidFill>
                  <a:srgbClr val="3366FF"/>
                </a:solidFill>
                <a:latin typeface="Arial" panose="020B0604020202020204" pitchFamily="34" charset="0"/>
              </a:rPr>
              <a:t>Вариант2</a:t>
            </a:r>
          </a:p>
        </p:txBody>
      </p:sp>
      <p:sp>
        <p:nvSpPr>
          <p:cNvPr id="25608" name="Text Box 32"/>
          <p:cNvSpPr txBox="1">
            <a:spLocks noChangeArrowheads="1"/>
          </p:cNvSpPr>
          <p:nvPr/>
        </p:nvSpPr>
        <p:spPr bwMode="auto">
          <a:xfrm>
            <a:off x="4356100" y="1484313"/>
            <a:ext cx="2873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25609" name="Line 33"/>
          <p:cNvSpPr>
            <a:spLocks noChangeShapeType="1"/>
          </p:cNvSpPr>
          <p:nvPr/>
        </p:nvSpPr>
        <p:spPr bwMode="auto">
          <a:xfrm>
            <a:off x="4500563" y="1557338"/>
            <a:ext cx="0" cy="45354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136" name="Picture 8" descr="wave"/>
          <p:cNvPicPr>
            <a:picLocks noGrp="1" noChangeAspect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6800" y="325438"/>
            <a:ext cx="4886325" cy="8937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1773238"/>
            <a:ext cx="7772400" cy="4530725"/>
          </a:xfrm>
        </p:spPr>
        <p:txBody>
          <a:bodyPr/>
          <a:lstStyle/>
          <a:p>
            <a:endParaRPr lang="ru-RU" altLang="ru-RU" smtClean="0"/>
          </a:p>
        </p:txBody>
      </p:sp>
      <p:sp>
        <p:nvSpPr>
          <p:cNvPr id="26628" name="Text Box 5"/>
          <p:cNvSpPr txBox="1">
            <a:spLocks noChangeArrowheads="1"/>
          </p:cNvSpPr>
          <p:nvPr/>
        </p:nvSpPr>
        <p:spPr bwMode="auto">
          <a:xfrm>
            <a:off x="6732588" y="692150"/>
            <a:ext cx="20161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76137" name="Rectangle 9"/>
          <p:cNvSpPr>
            <a:spLocks noChangeArrowheads="1"/>
          </p:cNvSpPr>
          <p:nvPr/>
        </p:nvSpPr>
        <p:spPr bwMode="auto">
          <a:xfrm>
            <a:off x="611188" y="333375"/>
            <a:ext cx="29527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ru-RU" altLang="ru-RU" b="1" i="1">
                <a:solidFill>
                  <a:schemeClr val="tx2"/>
                </a:solidFill>
                <a:latin typeface="Arial" panose="020B0604020202020204" pitchFamily="34" charset="0"/>
              </a:rPr>
              <a:t>Гармонические колебания</a:t>
            </a:r>
          </a:p>
        </p:txBody>
      </p:sp>
      <p:sp>
        <p:nvSpPr>
          <p:cNvPr id="26630" name="Text Box 10"/>
          <p:cNvSpPr txBox="1">
            <a:spLocks noChangeArrowheads="1"/>
          </p:cNvSpPr>
          <p:nvPr/>
        </p:nvSpPr>
        <p:spPr bwMode="auto">
          <a:xfrm>
            <a:off x="900113" y="2420938"/>
            <a:ext cx="10080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76139" name="Text Box 11"/>
          <p:cNvSpPr txBox="1">
            <a:spLocks noChangeArrowheads="1"/>
          </p:cNvSpPr>
          <p:nvPr/>
        </p:nvSpPr>
        <p:spPr bwMode="auto">
          <a:xfrm>
            <a:off x="755650" y="1773238"/>
            <a:ext cx="691197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r>
              <a:rPr lang="ru-RU" altLang="ru-RU" sz="1600" b="1">
                <a:solidFill>
                  <a:schemeClr val="tx2"/>
                </a:solidFill>
                <a:latin typeface="Arial" panose="020B0604020202020204" pitchFamily="34" charset="0"/>
              </a:rPr>
              <a:t>Гармонические колебания</a:t>
            </a:r>
            <a:r>
              <a:rPr lang="ru-RU" altLang="ru-RU" sz="1600">
                <a:solidFill>
                  <a:schemeClr val="tx2"/>
                </a:solidFill>
                <a:latin typeface="Arial" panose="020B0604020202020204" pitchFamily="34" charset="0"/>
              </a:rPr>
              <a:t> –</a:t>
            </a:r>
            <a:r>
              <a:rPr lang="ru-RU" altLang="ru-RU" sz="1600" b="1" i="1">
                <a:solidFill>
                  <a:schemeClr val="tx2"/>
                </a:solidFill>
                <a:latin typeface="Arial" panose="020B0604020202020204" pitchFamily="34" charset="0"/>
              </a:rPr>
              <a:t>это колебания , в которых данный параметр изменяется по закону синуса или косинуса.</a:t>
            </a:r>
          </a:p>
        </p:txBody>
      </p:sp>
      <p:sp>
        <p:nvSpPr>
          <p:cNvPr id="176140" name="Text Box 12"/>
          <p:cNvSpPr txBox="1">
            <a:spLocks noChangeArrowheads="1"/>
          </p:cNvSpPr>
          <p:nvPr/>
        </p:nvSpPr>
        <p:spPr bwMode="auto">
          <a:xfrm>
            <a:off x="2124075" y="2852738"/>
            <a:ext cx="48244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r>
              <a:rPr lang="ru-RU" altLang="ru-RU" sz="1600" b="1" i="1">
                <a:solidFill>
                  <a:schemeClr val="tx2"/>
                </a:solidFill>
                <a:latin typeface="Arial" panose="020B0604020202020204" pitchFamily="34" charset="0"/>
              </a:rPr>
              <a:t>Уравнения гармонических колебаний</a:t>
            </a:r>
          </a:p>
        </p:txBody>
      </p:sp>
      <p:sp>
        <p:nvSpPr>
          <p:cNvPr id="26633" name="Text Box 13"/>
          <p:cNvSpPr txBox="1">
            <a:spLocks noChangeArrowheads="1"/>
          </p:cNvSpPr>
          <p:nvPr/>
        </p:nvSpPr>
        <p:spPr bwMode="auto">
          <a:xfrm>
            <a:off x="1116013" y="3716338"/>
            <a:ext cx="19431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176142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963" y="3716338"/>
            <a:ext cx="2919412" cy="2233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5" name="Text Box 15"/>
          <p:cNvSpPr txBox="1">
            <a:spLocks noChangeArrowheads="1"/>
          </p:cNvSpPr>
          <p:nvPr/>
        </p:nvSpPr>
        <p:spPr bwMode="auto">
          <a:xfrm>
            <a:off x="4500563" y="3429000"/>
            <a:ext cx="367188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176144" name="Picture 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3284538"/>
            <a:ext cx="4248150" cy="280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76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76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6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6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6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6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6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6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6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6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6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4" dur="2000"/>
                                        <p:tgtEl>
                                          <p:spTgt spid="176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176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137" grpId="0"/>
      <p:bldP spid="176139" grpId="0"/>
      <p:bldP spid="17614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457200" y="274638"/>
            <a:ext cx="6202363" cy="142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ru-RU" altLang="ru-RU" sz="1700">
                <a:solidFill>
                  <a:schemeClr val="tx2"/>
                </a:solidFill>
                <a:latin typeface="Times New Roman" panose="02020603050405020304" pitchFamily="18" charset="0"/>
              </a:rPr>
              <a:t/>
            </a:r>
            <a:br>
              <a:rPr lang="ru-RU" altLang="ru-RU" sz="17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ru-RU" altLang="ru-RU" sz="1700">
                <a:solidFill>
                  <a:schemeClr val="tx2"/>
                </a:solidFill>
                <a:latin typeface="Times New Roman" panose="02020603050405020304" pitchFamily="18" charset="0"/>
              </a:rPr>
              <a:t/>
            </a:r>
            <a:br>
              <a:rPr lang="ru-RU" altLang="ru-RU" sz="17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ru-RU" altLang="ru-RU" sz="2000">
                <a:solidFill>
                  <a:schemeClr val="tx2"/>
                </a:solidFill>
                <a:latin typeface="Times New Roman" panose="02020603050405020304" pitchFamily="18" charset="0"/>
              </a:rPr>
              <a:t>О, сколько нам открытий чудных</a:t>
            </a:r>
            <a:br>
              <a:rPr lang="ru-RU" altLang="ru-RU" sz="2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ru-RU" altLang="ru-RU" sz="2000">
                <a:solidFill>
                  <a:schemeClr val="tx2"/>
                </a:solidFill>
                <a:latin typeface="Times New Roman" panose="02020603050405020304" pitchFamily="18" charset="0"/>
              </a:rPr>
              <a:t>Готовят просвещения дух</a:t>
            </a:r>
            <a:br>
              <a:rPr lang="ru-RU" altLang="ru-RU" sz="2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ru-RU" altLang="ru-RU" sz="2000">
                <a:solidFill>
                  <a:schemeClr val="tx2"/>
                </a:solidFill>
                <a:latin typeface="Times New Roman" panose="02020603050405020304" pitchFamily="18" charset="0"/>
              </a:rPr>
              <a:t>И опыт, сын ошибок трудных,</a:t>
            </a:r>
            <a:br>
              <a:rPr lang="ru-RU" altLang="ru-RU" sz="2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ru-RU" altLang="ru-RU" sz="2000">
                <a:solidFill>
                  <a:schemeClr val="tx2"/>
                </a:solidFill>
                <a:latin typeface="Times New Roman" panose="02020603050405020304" pitchFamily="18" charset="0"/>
              </a:rPr>
              <a:t>И гений, парадоксов друг,</a:t>
            </a:r>
            <a:br>
              <a:rPr lang="ru-RU" altLang="ru-RU" sz="2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ru-RU" altLang="ru-RU" sz="2000">
                <a:solidFill>
                  <a:schemeClr val="tx2"/>
                </a:solidFill>
                <a:latin typeface="Times New Roman" panose="02020603050405020304" pitchFamily="18" charset="0"/>
              </a:rPr>
              <a:t>И случай, бог изобретатель.</a:t>
            </a:r>
            <a:br>
              <a:rPr lang="ru-RU" altLang="ru-RU" sz="20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ru-RU" altLang="ru-RU" sz="1700">
                <a:solidFill>
                  <a:schemeClr val="tx2"/>
                </a:solidFill>
                <a:latin typeface="Times New Roman" panose="02020603050405020304" pitchFamily="18" charset="0"/>
              </a:rPr>
              <a:t>                                                                        А. С. Пушкин</a:t>
            </a:r>
            <a:endParaRPr lang="ru-RU" altLang="ru-RU" sz="42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2691" name="Rectangle 3"/>
          <p:cNvSpPr>
            <a:spLocks noChangeArrowheads="1"/>
          </p:cNvSpPr>
          <p:nvPr/>
        </p:nvSpPr>
        <p:spPr bwMode="auto">
          <a:xfrm>
            <a:off x="611188" y="2060575"/>
            <a:ext cx="3898900" cy="4065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None/>
            </a:pPr>
            <a:r>
              <a:rPr lang="ru-RU" altLang="ru-RU">
                <a:latin typeface="Arial" panose="020B0604020202020204" pitchFamily="34" charset="0"/>
              </a:rPr>
              <a:t>Повторительно-обобщающий урок по теме: «Механические и электромагнитные колебания.»</a:t>
            </a:r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5364163" y="2205038"/>
            <a:ext cx="23034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5651500" y="2924175"/>
            <a:ext cx="21605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2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2691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 noChangeArrowheads="1"/>
          </p:cNvSpPr>
          <p:nvPr>
            <p:ph type="title"/>
          </p:nvPr>
        </p:nvSpPr>
        <p:spPr>
          <a:xfrm>
            <a:off x="855663" y="619125"/>
            <a:ext cx="7429500" cy="1477963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3800" dirty="0" smtClean="0"/>
              <a:t>Вынужденные колебания Резонанс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855663" y="2249488"/>
            <a:ext cx="7429500" cy="3541712"/>
          </a:xfrm>
        </p:spPr>
        <p:txBody>
          <a:bodyPr/>
          <a:lstStyle/>
          <a:p>
            <a:endParaRPr lang="ru-RU" altLang="ru-RU" smtClean="0"/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1042988" y="2565400"/>
            <a:ext cx="28813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179205" name="Picture 5" descr="сканирование00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800" y="1916113"/>
            <a:ext cx="3200400" cy="374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4" name="Text Box 6"/>
          <p:cNvSpPr txBox="1">
            <a:spLocks noChangeArrowheads="1"/>
          </p:cNvSpPr>
          <p:nvPr/>
        </p:nvSpPr>
        <p:spPr bwMode="auto">
          <a:xfrm>
            <a:off x="5076825" y="2060575"/>
            <a:ext cx="34559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179207" name="Picture 7" descr="сканирование000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773238"/>
            <a:ext cx="3889375" cy="411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9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79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179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920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4"/>
          <p:cNvSpPr>
            <a:spLocks noGrp="1" noChangeArrowheads="1"/>
          </p:cNvSpPr>
          <p:nvPr>
            <p:ph type="title"/>
          </p:nvPr>
        </p:nvSpPr>
        <p:spPr>
          <a:xfrm>
            <a:off x="914400" y="277813"/>
            <a:ext cx="7772400" cy="8477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mtClean="0">
                <a:solidFill>
                  <a:srgbClr val="FF0000"/>
                </a:solidFill>
              </a:rPr>
              <a:t>ВЫПОЛНИ ЗАДАНИЕ !</a:t>
            </a:r>
          </a:p>
        </p:txBody>
      </p:sp>
      <p:sp>
        <p:nvSpPr>
          <p:cNvPr id="23555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914400" y="1341438"/>
            <a:ext cx="3814763" cy="4789487"/>
          </a:xfrm>
        </p:spPr>
        <p:txBody>
          <a:bodyPr rtlCol="0">
            <a:normAutofit fontScale="92500"/>
          </a:bodyPr>
          <a:lstStyle/>
          <a:p>
            <a:pPr fontAlgn="auto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ru-RU" altLang="ru-RU" sz="2000" smtClean="0">
                <a:solidFill>
                  <a:srgbClr val="993300"/>
                </a:solidFill>
              </a:rPr>
              <a:t>4.В идеальном колебательном контуре сила тока    изменяется по закону </a:t>
            </a:r>
            <a:r>
              <a:rPr lang="en-US" altLang="ru-RU" sz="2000" smtClean="0">
                <a:solidFill>
                  <a:srgbClr val="993300"/>
                </a:solidFill>
              </a:rPr>
              <a:t>I=0</a:t>
            </a:r>
            <a:r>
              <a:rPr lang="ru-RU" altLang="ru-RU" sz="2000" smtClean="0">
                <a:solidFill>
                  <a:srgbClr val="993300"/>
                </a:solidFill>
              </a:rPr>
              <a:t>,1</a:t>
            </a:r>
            <a:r>
              <a:rPr lang="en-US" altLang="ru-RU" sz="2000" smtClean="0">
                <a:solidFill>
                  <a:srgbClr val="993300"/>
                </a:solidFill>
              </a:rPr>
              <a:t>sin 10</a:t>
            </a:r>
            <a:r>
              <a:rPr lang="en-US" altLang="ru-RU" sz="2000" smtClean="0">
                <a:solidFill>
                  <a:srgbClr val="993300"/>
                </a:solidFill>
                <a:cs typeface="Arial" panose="020B0604020202020204" pitchFamily="34" charset="0"/>
              </a:rPr>
              <a:t>³t</a:t>
            </a:r>
            <a:r>
              <a:rPr lang="ru-RU" altLang="ru-RU" sz="2000" smtClean="0">
                <a:solidFill>
                  <a:srgbClr val="993300"/>
                </a:solidFill>
                <a:cs typeface="Arial" panose="020B0604020202020204" pitchFamily="34" charset="0"/>
              </a:rPr>
              <a:t>.Если в этом контуре емкость конденсатора равна 10мкФ,то индуктивность катушки равна: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ru-RU" altLang="ru-RU" sz="2000" smtClean="0">
                <a:solidFill>
                  <a:srgbClr val="FF0000"/>
                </a:solidFill>
                <a:cs typeface="Arial" panose="020B0604020202020204" pitchFamily="34" charset="0"/>
              </a:rPr>
              <a:t>А.</a:t>
            </a:r>
            <a:r>
              <a:rPr lang="ru-RU" altLang="ru-RU" sz="2000" smtClean="0">
                <a:solidFill>
                  <a:srgbClr val="993300"/>
                </a:solidFill>
                <a:cs typeface="Arial" panose="020B0604020202020204" pitchFamily="34" charset="0"/>
              </a:rPr>
              <a:t>0.001Гн;      </a:t>
            </a:r>
            <a:r>
              <a:rPr lang="ru-RU" altLang="ru-RU" sz="2000" smtClean="0">
                <a:solidFill>
                  <a:srgbClr val="FF0000"/>
                </a:solidFill>
                <a:cs typeface="Arial" panose="020B0604020202020204" pitchFamily="34" charset="0"/>
              </a:rPr>
              <a:t>Б.</a:t>
            </a:r>
            <a:r>
              <a:rPr lang="ru-RU" altLang="ru-RU" sz="2000" smtClean="0">
                <a:solidFill>
                  <a:srgbClr val="993300"/>
                </a:solidFill>
                <a:cs typeface="Arial" panose="020B0604020202020204" pitchFamily="34" charset="0"/>
              </a:rPr>
              <a:t>0,01Гн;       </a:t>
            </a:r>
            <a:r>
              <a:rPr lang="ru-RU" altLang="ru-RU" sz="2000" smtClean="0">
                <a:solidFill>
                  <a:srgbClr val="FF0000"/>
                </a:solidFill>
                <a:cs typeface="Arial" panose="020B0604020202020204" pitchFamily="34" charset="0"/>
              </a:rPr>
              <a:t>В</a:t>
            </a:r>
            <a:r>
              <a:rPr lang="ru-RU" altLang="ru-RU" sz="2000" smtClean="0">
                <a:solidFill>
                  <a:srgbClr val="993300"/>
                </a:solidFill>
                <a:cs typeface="Arial" panose="020B0604020202020204" pitchFamily="34" charset="0"/>
              </a:rPr>
              <a:t>.0.1Гн;  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ru-RU" altLang="ru-RU" sz="1800" smtClean="0">
                <a:solidFill>
                  <a:srgbClr val="993300"/>
                </a:solidFill>
                <a:cs typeface="Arial" panose="020B0604020202020204" pitchFamily="34" charset="0"/>
              </a:rPr>
              <a:t>        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ru-RU" altLang="ru-RU" sz="1800" b="1" smtClean="0">
                <a:solidFill>
                  <a:srgbClr val="993300"/>
                </a:solidFill>
                <a:cs typeface="Arial" panose="020B0604020202020204" pitchFamily="34" charset="0"/>
              </a:rPr>
              <a:t>5.Колебательный контур состоит из конденсатора емкостью 1мк Ф и катушки индуктивностью4Гн.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ru-RU" altLang="ru-RU" sz="1800" b="1" smtClean="0">
                <a:solidFill>
                  <a:srgbClr val="993300"/>
                </a:solidFill>
                <a:cs typeface="Arial" panose="020B0604020202020204" pitchFamily="34" charset="0"/>
              </a:rPr>
              <a:t>Амплитуда колебаний заряда на конденсаторе 100 мк Кл. Уравнения</a:t>
            </a:r>
            <a:r>
              <a:rPr lang="en-US" altLang="ru-RU" sz="1800" b="1" smtClean="0">
                <a:solidFill>
                  <a:srgbClr val="993300"/>
                </a:solidFill>
                <a:cs typeface="Arial" panose="020B0604020202020204" pitchFamily="34" charset="0"/>
              </a:rPr>
              <a:t> q=q(t)</a:t>
            </a:r>
            <a:r>
              <a:rPr lang="ru-RU" altLang="ru-RU" sz="1800" b="1" smtClean="0">
                <a:solidFill>
                  <a:srgbClr val="993300"/>
                </a:solidFill>
                <a:cs typeface="Arial" panose="020B0604020202020204" pitchFamily="34" charset="0"/>
              </a:rPr>
              <a:t>имеет вид: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ru-RU" altLang="ru-RU" sz="1800" b="1" smtClean="0">
                <a:solidFill>
                  <a:srgbClr val="FF0000"/>
                </a:solidFill>
                <a:cs typeface="Arial" panose="020B0604020202020204" pitchFamily="34" charset="0"/>
              </a:rPr>
              <a:t>А.</a:t>
            </a:r>
            <a:r>
              <a:rPr lang="ru-RU" altLang="ru-RU" sz="1800" b="1" smtClean="0">
                <a:solidFill>
                  <a:srgbClr val="993300"/>
                </a:solidFill>
                <a:cs typeface="Arial" panose="020B0604020202020204" pitchFamily="34" charset="0"/>
              </a:rPr>
              <a:t>  </a:t>
            </a:r>
            <a:r>
              <a:rPr lang="en-US" altLang="ru-RU" sz="1800" b="1" smtClean="0">
                <a:solidFill>
                  <a:srgbClr val="993300"/>
                </a:solidFill>
                <a:cs typeface="Arial" panose="020B0604020202020204" pitchFamily="34" charset="0"/>
              </a:rPr>
              <a:t>q</a:t>
            </a:r>
            <a:r>
              <a:rPr lang="ru-RU" altLang="ru-RU" sz="1800" b="1" smtClean="0">
                <a:solidFill>
                  <a:srgbClr val="993300"/>
                </a:solidFill>
                <a:cs typeface="Arial" panose="020B0604020202020204" pitchFamily="34" charset="0"/>
              </a:rPr>
              <a:t>= 0,001</a:t>
            </a:r>
            <a:r>
              <a:rPr lang="en-US" altLang="ru-RU" sz="1800" b="1" smtClean="0">
                <a:solidFill>
                  <a:srgbClr val="993300"/>
                </a:solidFill>
                <a:cs typeface="Arial" panose="020B0604020202020204" pitchFamily="34" charset="0"/>
              </a:rPr>
              <a:t>sin 500t</a:t>
            </a:r>
            <a:endParaRPr lang="ru-RU" altLang="ru-RU" sz="1800" b="1" smtClean="0">
              <a:solidFill>
                <a:srgbClr val="993300"/>
              </a:solidFill>
              <a:cs typeface="Arial" panose="020B0604020202020204" pitchFamily="34" charset="0"/>
            </a:endParaRP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en-US" altLang="ru-RU" sz="1800" b="1" smtClean="0">
                <a:solidFill>
                  <a:srgbClr val="993300"/>
                </a:solidFill>
                <a:cs typeface="Arial" panose="020B0604020202020204" pitchFamily="34" charset="0"/>
              </a:rPr>
              <a:t> </a:t>
            </a:r>
            <a:r>
              <a:rPr lang="ru-RU" altLang="ru-RU" sz="1800" b="1" smtClean="0">
                <a:solidFill>
                  <a:srgbClr val="FF0000"/>
                </a:solidFill>
                <a:cs typeface="Arial" panose="020B0604020202020204" pitchFamily="34" charset="0"/>
              </a:rPr>
              <a:t>Б.</a:t>
            </a:r>
            <a:r>
              <a:rPr lang="ru-RU" altLang="ru-RU" sz="1800" b="1" smtClean="0">
                <a:solidFill>
                  <a:srgbClr val="993300"/>
                </a:solidFill>
                <a:cs typeface="Arial" panose="020B0604020202020204" pitchFamily="34" charset="0"/>
              </a:rPr>
              <a:t> </a:t>
            </a:r>
            <a:r>
              <a:rPr lang="en-US" altLang="ru-RU" sz="1800" b="1" smtClean="0">
                <a:solidFill>
                  <a:srgbClr val="993300"/>
                </a:solidFill>
                <a:cs typeface="Arial" panose="020B0604020202020204" pitchFamily="34" charset="0"/>
              </a:rPr>
              <a:t>q</a:t>
            </a:r>
            <a:r>
              <a:rPr lang="ru-RU" altLang="ru-RU" sz="1800" b="1" smtClean="0">
                <a:solidFill>
                  <a:srgbClr val="993300"/>
                </a:solidFill>
                <a:cs typeface="Arial" panose="020B0604020202020204" pitchFamily="34" charset="0"/>
              </a:rPr>
              <a:t>= 0,0001 </a:t>
            </a:r>
            <a:r>
              <a:rPr lang="en-US" altLang="ru-RU" sz="1800" b="1" smtClean="0">
                <a:solidFill>
                  <a:srgbClr val="993300"/>
                </a:solidFill>
                <a:cs typeface="Arial" panose="020B0604020202020204" pitchFamily="34" charset="0"/>
              </a:rPr>
              <a:t>cos500t</a:t>
            </a:r>
            <a:r>
              <a:rPr lang="ru-RU" altLang="ru-RU" sz="1800" b="1" smtClean="0">
                <a:solidFill>
                  <a:srgbClr val="993300"/>
                </a:solidFill>
                <a:cs typeface="Arial" panose="020B0604020202020204" pitchFamily="34" charset="0"/>
              </a:rPr>
              <a:t>        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ru-RU" altLang="ru-RU" sz="1800" b="1" smtClean="0">
                <a:solidFill>
                  <a:srgbClr val="993300"/>
                </a:solidFill>
                <a:cs typeface="Arial" panose="020B0604020202020204" pitchFamily="34" charset="0"/>
              </a:rPr>
              <a:t> </a:t>
            </a:r>
            <a:r>
              <a:rPr lang="ru-RU" altLang="ru-RU" sz="1800" b="1" smtClean="0">
                <a:solidFill>
                  <a:srgbClr val="FF0000"/>
                </a:solidFill>
                <a:cs typeface="Arial" panose="020B0604020202020204" pitchFamily="34" charset="0"/>
              </a:rPr>
              <a:t>В.</a:t>
            </a:r>
            <a:r>
              <a:rPr lang="ru-RU" altLang="ru-RU" sz="1800" b="1" smtClean="0">
                <a:solidFill>
                  <a:srgbClr val="993300"/>
                </a:solidFill>
                <a:cs typeface="Arial" panose="020B0604020202020204" pitchFamily="34" charset="0"/>
              </a:rPr>
              <a:t> </a:t>
            </a:r>
            <a:r>
              <a:rPr lang="en-US" altLang="ru-RU" sz="1800" b="1" smtClean="0">
                <a:solidFill>
                  <a:srgbClr val="993300"/>
                </a:solidFill>
                <a:cs typeface="Arial" panose="020B0604020202020204" pitchFamily="34" charset="0"/>
              </a:rPr>
              <a:t>q</a:t>
            </a:r>
            <a:r>
              <a:rPr lang="ru-RU" altLang="ru-RU" sz="1800" b="1" smtClean="0">
                <a:solidFill>
                  <a:srgbClr val="993300"/>
                </a:solidFill>
                <a:cs typeface="Arial" panose="020B0604020202020204" pitchFamily="34" charset="0"/>
              </a:rPr>
              <a:t>= 100</a:t>
            </a:r>
            <a:r>
              <a:rPr lang="en-US" altLang="ru-RU" sz="1800" b="1" smtClean="0">
                <a:solidFill>
                  <a:srgbClr val="993300"/>
                </a:solidFill>
                <a:cs typeface="Arial" panose="020B0604020202020204" pitchFamily="34" charset="0"/>
              </a:rPr>
              <a:t>sin</a:t>
            </a:r>
            <a:r>
              <a:rPr lang="ru-RU" altLang="ru-RU" sz="1800" b="1" smtClean="0">
                <a:solidFill>
                  <a:srgbClr val="993300"/>
                </a:solidFill>
                <a:cs typeface="Arial" panose="020B0604020202020204" pitchFamily="34" charset="0"/>
              </a:rPr>
              <a:t>500</a:t>
            </a:r>
            <a:r>
              <a:rPr lang="en-US" altLang="ru-RU" sz="1800" b="1" smtClean="0">
                <a:solidFill>
                  <a:srgbClr val="993300"/>
                </a:solidFill>
                <a:cs typeface="Arial" panose="020B0604020202020204" pitchFamily="34" charset="0"/>
              </a:rPr>
              <a:t>t</a:t>
            </a:r>
            <a:r>
              <a:rPr lang="ru-RU" altLang="ru-RU" sz="1800" b="1" smtClean="0">
                <a:solidFill>
                  <a:srgbClr val="993300"/>
                </a:solidFill>
                <a:cs typeface="Arial" panose="020B0604020202020204" pitchFamily="34" charset="0"/>
              </a:rPr>
              <a:t> </a:t>
            </a:r>
          </a:p>
        </p:txBody>
      </p:sp>
      <p:sp>
        <p:nvSpPr>
          <p:cNvPr id="23556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4872038" y="1268413"/>
            <a:ext cx="3814762" cy="4862512"/>
          </a:xfrm>
        </p:spPr>
        <p:txBody>
          <a:bodyPr rtlCol="0">
            <a:normAutofit fontScale="92500"/>
          </a:bodyPr>
          <a:lstStyle/>
          <a:p>
            <a:pPr fontAlgn="auto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ru-RU" altLang="ru-RU" sz="2000" b="1" smtClean="0">
                <a:solidFill>
                  <a:srgbClr val="3366FF"/>
                </a:solidFill>
              </a:rPr>
              <a:t>4.</a:t>
            </a:r>
            <a:r>
              <a:rPr lang="ru-RU" altLang="ru-RU" sz="2000" smtClean="0">
                <a:solidFill>
                  <a:srgbClr val="3366FF"/>
                </a:solidFill>
              </a:rPr>
              <a:t>Изменение заряда конденсатора в идеальном колебательном контуре  происходит по закону </a:t>
            </a:r>
            <a:r>
              <a:rPr lang="en-US" altLang="ru-RU" sz="2000" smtClean="0">
                <a:solidFill>
                  <a:srgbClr val="3366FF"/>
                </a:solidFill>
              </a:rPr>
              <a:t>q=0</a:t>
            </a:r>
            <a:r>
              <a:rPr lang="en-US" altLang="en-US" sz="2000" smtClean="0">
                <a:solidFill>
                  <a:srgbClr val="3366FF"/>
                </a:solidFill>
              </a:rPr>
              <a:t>,</a:t>
            </a:r>
            <a:r>
              <a:rPr lang="en-US" altLang="ru-RU" sz="2000" smtClean="0">
                <a:solidFill>
                  <a:srgbClr val="3366FF"/>
                </a:solidFill>
              </a:rPr>
              <a:t>0001cos10</a:t>
            </a:r>
            <a:r>
              <a:rPr lang="ru-RU" altLang="ru-RU" sz="2000" smtClean="0">
                <a:solidFill>
                  <a:srgbClr val="3366FF"/>
                </a:solidFill>
              </a:rPr>
              <a:t>п</a:t>
            </a:r>
            <a:r>
              <a:rPr lang="en-US" altLang="ru-RU" sz="2000" smtClean="0">
                <a:solidFill>
                  <a:srgbClr val="3366FF"/>
                </a:solidFill>
              </a:rPr>
              <a:t>t</a:t>
            </a:r>
            <a:r>
              <a:rPr lang="ru-RU" altLang="ru-RU" sz="2000" smtClean="0">
                <a:solidFill>
                  <a:srgbClr val="3366FF"/>
                </a:solidFill>
              </a:rPr>
              <a:t>.При ёмкости конденсатора,равной1мкФ.максимальная энергия магнитного поля равна: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ru-RU" altLang="ru-RU" sz="2000" b="1" smtClean="0">
                <a:solidFill>
                  <a:srgbClr val="FF0000"/>
                </a:solidFill>
              </a:rPr>
              <a:t>А.</a:t>
            </a:r>
            <a:r>
              <a:rPr lang="ru-RU" altLang="ru-RU" sz="2000" smtClean="0">
                <a:solidFill>
                  <a:srgbClr val="3366FF"/>
                </a:solidFill>
              </a:rPr>
              <a:t>0,005Дж ;      </a:t>
            </a:r>
            <a:r>
              <a:rPr lang="ru-RU" altLang="ru-RU" sz="2000" b="1" smtClean="0">
                <a:solidFill>
                  <a:srgbClr val="FF0000"/>
                </a:solidFill>
              </a:rPr>
              <a:t>Б.</a:t>
            </a:r>
            <a:r>
              <a:rPr lang="ru-RU" altLang="ru-RU" sz="2000" smtClean="0">
                <a:solidFill>
                  <a:srgbClr val="3366FF"/>
                </a:solidFill>
              </a:rPr>
              <a:t>0,05Дж;    </a:t>
            </a:r>
            <a:r>
              <a:rPr lang="ru-RU" altLang="ru-RU" sz="2000" b="1" smtClean="0">
                <a:solidFill>
                  <a:srgbClr val="FF0000"/>
                </a:solidFill>
              </a:rPr>
              <a:t> В.</a:t>
            </a:r>
            <a:r>
              <a:rPr lang="ru-RU" altLang="ru-RU" sz="2000" smtClean="0">
                <a:solidFill>
                  <a:srgbClr val="3366FF"/>
                </a:solidFill>
              </a:rPr>
              <a:t>0.1Дж;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ru-RU" altLang="ru-RU" sz="1800" b="1" smtClean="0">
                <a:solidFill>
                  <a:srgbClr val="3366FF"/>
                </a:solidFill>
                <a:cs typeface="Arial" panose="020B0604020202020204" pitchFamily="34" charset="0"/>
              </a:rPr>
              <a:t>5.Колебательный контур состоит из конденсатора емкостью 1мк Ф и катушки индуктивностью4Гн.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ru-RU" altLang="ru-RU" sz="1800" b="1" smtClean="0">
                <a:solidFill>
                  <a:srgbClr val="3366FF"/>
                </a:solidFill>
                <a:cs typeface="Arial" panose="020B0604020202020204" pitchFamily="34" charset="0"/>
              </a:rPr>
              <a:t>Амплитуда колебаний заряда на конденсаторе 100 мк Кл. Уравнения</a:t>
            </a:r>
            <a:r>
              <a:rPr lang="en-US" altLang="ru-RU" sz="1800" b="1" smtClean="0">
                <a:solidFill>
                  <a:srgbClr val="3366FF"/>
                </a:solidFill>
                <a:cs typeface="Arial" panose="020B0604020202020204" pitchFamily="34" charset="0"/>
              </a:rPr>
              <a:t> i=i(t)</a:t>
            </a:r>
            <a:r>
              <a:rPr lang="ru-RU" altLang="ru-RU" sz="1800" b="1" smtClean="0">
                <a:solidFill>
                  <a:srgbClr val="3366FF"/>
                </a:solidFill>
                <a:cs typeface="Arial" panose="020B0604020202020204" pitchFamily="34" charset="0"/>
              </a:rPr>
              <a:t>имеет вид: 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ru-RU" altLang="ru-RU" sz="1800" b="1" smtClean="0">
                <a:solidFill>
                  <a:srgbClr val="FF0000"/>
                </a:solidFill>
                <a:cs typeface="Arial" panose="020B0604020202020204" pitchFamily="34" charset="0"/>
              </a:rPr>
              <a:t>А.</a:t>
            </a:r>
            <a:r>
              <a:rPr lang="ru-RU" altLang="ru-RU" sz="1800" b="1" smtClean="0">
                <a:solidFill>
                  <a:srgbClr val="3366FF"/>
                </a:solidFill>
                <a:cs typeface="Arial" panose="020B0604020202020204" pitchFamily="34" charset="0"/>
              </a:rPr>
              <a:t> </a:t>
            </a:r>
            <a:r>
              <a:rPr lang="en-US" altLang="ru-RU" sz="1800" b="1" smtClean="0">
                <a:solidFill>
                  <a:srgbClr val="3366FF"/>
                </a:solidFill>
                <a:cs typeface="Arial" panose="020B0604020202020204" pitchFamily="34" charset="0"/>
              </a:rPr>
              <a:t>i=</a:t>
            </a:r>
            <a:r>
              <a:rPr lang="ru-RU" altLang="ru-RU" sz="1800" b="1" smtClean="0">
                <a:solidFill>
                  <a:srgbClr val="3366FF"/>
                </a:solidFill>
                <a:cs typeface="Arial" panose="020B0604020202020204" pitchFamily="34" charset="0"/>
              </a:rPr>
              <a:t> -0,05</a:t>
            </a:r>
            <a:r>
              <a:rPr lang="en-US" altLang="ru-RU" sz="1800" b="1" smtClean="0">
                <a:solidFill>
                  <a:srgbClr val="3366FF"/>
                </a:solidFill>
                <a:cs typeface="Arial" panose="020B0604020202020204" pitchFamily="34" charset="0"/>
              </a:rPr>
              <a:t> sin</a:t>
            </a:r>
            <a:r>
              <a:rPr lang="ru-RU" altLang="ru-RU" sz="1800" b="1" smtClean="0">
                <a:solidFill>
                  <a:srgbClr val="3366FF"/>
                </a:solidFill>
                <a:cs typeface="Arial" panose="020B0604020202020204" pitchFamily="34" charset="0"/>
              </a:rPr>
              <a:t>500</a:t>
            </a:r>
            <a:r>
              <a:rPr lang="en-US" altLang="ru-RU" sz="1800" b="1" smtClean="0">
                <a:solidFill>
                  <a:srgbClr val="3366FF"/>
                </a:solidFill>
                <a:cs typeface="Arial" panose="020B0604020202020204" pitchFamily="34" charset="0"/>
              </a:rPr>
              <a:t>t   </a:t>
            </a:r>
            <a:endParaRPr lang="ru-RU" altLang="ru-RU" sz="1800" b="1" smtClean="0">
              <a:solidFill>
                <a:srgbClr val="3366FF"/>
              </a:solidFill>
              <a:cs typeface="Arial" panose="020B0604020202020204" pitchFamily="34" charset="0"/>
            </a:endParaRP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en-US" altLang="ru-RU" sz="1800" b="1" smtClean="0">
                <a:solidFill>
                  <a:srgbClr val="3366FF"/>
                </a:solidFill>
                <a:cs typeface="Arial" panose="020B0604020202020204" pitchFamily="34" charset="0"/>
              </a:rPr>
              <a:t> </a:t>
            </a:r>
            <a:r>
              <a:rPr lang="ru-RU" altLang="ru-RU" sz="1800" b="1" smtClean="0">
                <a:solidFill>
                  <a:srgbClr val="FF0000"/>
                </a:solidFill>
                <a:cs typeface="Arial" panose="020B0604020202020204" pitchFamily="34" charset="0"/>
              </a:rPr>
              <a:t>Б.</a:t>
            </a:r>
            <a:r>
              <a:rPr lang="ru-RU" altLang="ru-RU" sz="1800" b="1" smtClean="0">
                <a:solidFill>
                  <a:srgbClr val="3366FF"/>
                </a:solidFill>
                <a:cs typeface="Arial" panose="020B0604020202020204" pitchFamily="34" charset="0"/>
              </a:rPr>
              <a:t> </a:t>
            </a:r>
            <a:r>
              <a:rPr lang="en-US" altLang="ru-RU" sz="1800" b="1" smtClean="0">
                <a:solidFill>
                  <a:srgbClr val="3366FF"/>
                </a:solidFill>
                <a:cs typeface="Arial" panose="020B0604020202020204" pitchFamily="34" charset="0"/>
              </a:rPr>
              <a:t>i=</a:t>
            </a:r>
            <a:r>
              <a:rPr lang="ru-RU" altLang="ru-RU" sz="1800" b="1" smtClean="0">
                <a:solidFill>
                  <a:srgbClr val="3366FF"/>
                </a:solidFill>
                <a:cs typeface="Arial" panose="020B0604020202020204" pitchFamily="34" charset="0"/>
              </a:rPr>
              <a:t> 500 </a:t>
            </a:r>
            <a:r>
              <a:rPr lang="en-US" altLang="ru-RU" sz="1800" b="1" smtClean="0">
                <a:solidFill>
                  <a:srgbClr val="3366FF"/>
                </a:solidFill>
                <a:cs typeface="Arial" panose="020B0604020202020204" pitchFamily="34" charset="0"/>
              </a:rPr>
              <a:t>sin</a:t>
            </a:r>
            <a:r>
              <a:rPr lang="ru-RU" altLang="ru-RU" sz="1800" b="1" smtClean="0">
                <a:solidFill>
                  <a:srgbClr val="3366FF"/>
                </a:solidFill>
                <a:cs typeface="Arial" panose="020B0604020202020204" pitchFamily="34" charset="0"/>
              </a:rPr>
              <a:t>500</a:t>
            </a:r>
            <a:r>
              <a:rPr lang="en-US" altLang="ru-RU" sz="1800" b="1" smtClean="0">
                <a:solidFill>
                  <a:srgbClr val="3366FF"/>
                </a:solidFill>
                <a:cs typeface="Arial" panose="020B0604020202020204" pitchFamily="34" charset="0"/>
              </a:rPr>
              <a:t>t</a:t>
            </a:r>
            <a:endParaRPr lang="ru-RU" altLang="ru-RU" sz="1800" b="1" smtClean="0">
              <a:solidFill>
                <a:srgbClr val="3366FF"/>
              </a:solidFill>
              <a:cs typeface="Arial" panose="020B0604020202020204" pitchFamily="34" charset="0"/>
            </a:endParaRP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en-US" altLang="ru-RU" sz="1800" b="1" smtClean="0">
                <a:solidFill>
                  <a:srgbClr val="3366FF"/>
                </a:solidFill>
                <a:cs typeface="Arial" panose="020B0604020202020204" pitchFamily="34" charset="0"/>
              </a:rPr>
              <a:t> </a:t>
            </a:r>
            <a:r>
              <a:rPr lang="ru-RU" altLang="ru-RU" sz="1800" b="1" smtClean="0">
                <a:solidFill>
                  <a:srgbClr val="FF0000"/>
                </a:solidFill>
                <a:cs typeface="Arial" panose="020B0604020202020204" pitchFamily="34" charset="0"/>
              </a:rPr>
              <a:t>В.</a:t>
            </a:r>
            <a:r>
              <a:rPr lang="ru-RU" altLang="ru-RU" sz="1800" b="1" smtClean="0">
                <a:solidFill>
                  <a:srgbClr val="3366FF"/>
                </a:solidFill>
                <a:cs typeface="Arial" panose="020B0604020202020204" pitchFamily="34" charset="0"/>
              </a:rPr>
              <a:t> </a:t>
            </a:r>
            <a:r>
              <a:rPr lang="en-US" altLang="ru-RU" sz="1800" b="1" smtClean="0">
                <a:solidFill>
                  <a:srgbClr val="3366FF"/>
                </a:solidFill>
                <a:cs typeface="Arial" panose="020B0604020202020204" pitchFamily="34" charset="0"/>
              </a:rPr>
              <a:t>i=</a:t>
            </a:r>
            <a:r>
              <a:rPr lang="ru-RU" altLang="ru-RU" sz="1800" b="1" smtClean="0">
                <a:solidFill>
                  <a:srgbClr val="3366FF"/>
                </a:solidFill>
                <a:cs typeface="Arial" panose="020B0604020202020204" pitchFamily="34" charset="0"/>
              </a:rPr>
              <a:t> 50 </a:t>
            </a:r>
            <a:r>
              <a:rPr lang="en-US" altLang="ru-RU" sz="1800" b="1" smtClean="0">
                <a:solidFill>
                  <a:srgbClr val="3366FF"/>
                </a:solidFill>
                <a:cs typeface="Arial" panose="020B0604020202020204" pitchFamily="34" charset="0"/>
              </a:rPr>
              <a:t>cos500t</a:t>
            </a:r>
            <a:r>
              <a:rPr lang="ru-RU" altLang="ru-RU" sz="1800" b="1" smtClean="0">
                <a:solidFill>
                  <a:srgbClr val="3366FF"/>
                </a:solidFill>
                <a:cs typeface="Arial" panose="020B0604020202020204" pitchFamily="34" charset="0"/>
              </a:rPr>
              <a:t> 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ru-RU" altLang="ru-RU" sz="1800" b="1" smtClean="0">
              <a:solidFill>
                <a:srgbClr val="3366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b="1" smtClean="0"/>
              <a:t>Заполни таблицу</a:t>
            </a:r>
          </a:p>
        </p:txBody>
      </p:sp>
      <p:graphicFrame>
        <p:nvGraphicFramePr>
          <p:cNvPr id="180302" name="Group 78"/>
          <p:cNvGraphicFramePr>
            <a:graphicFrameLocks noGrp="1"/>
          </p:cNvGraphicFramePr>
          <p:nvPr>
            <p:ph type="tbl" idx="1"/>
          </p:nvPr>
        </p:nvGraphicFramePr>
        <p:xfrm>
          <a:off x="914400" y="2925763"/>
          <a:ext cx="7772400" cy="3205162"/>
        </p:xfrm>
        <a:graphic>
          <a:graphicData uri="http://schemas.openxmlformats.org/drawingml/2006/table">
            <a:tbl>
              <a:tblPr/>
              <a:tblGrid>
                <a:gridCol w="825500"/>
                <a:gridCol w="885825"/>
                <a:gridCol w="1082675"/>
                <a:gridCol w="576263"/>
                <a:gridCol w="992187"/>
                <a:gridCol w="590550"/>
                <a:gridCol w="836613"/>
                <a:gridCol w="1982787"/>
              </a:tblGrid>
              <a:tr h="16033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q=q(t) i=i(t)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;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017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9728" name="Text Box 4"/>
          <p:cNvSpPr txBox="1">
            <a:spLocks noChangeArrowheads="1"/>
          </p:cNvSpPr>
          <p:nvPr/>
        </p:nvSpPr>
        <p:spPr bwMode="auto">
          <a:xfrm>
            <a:off x="755650" y="1700213"/>
            <a:ext cx="7561263" cy="119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latin typeface="Arial" panose="020B0604020202020204" pitchFamily="34" charset="0"/>
              </a:rPr>
              <a:t>Колебания в</a:t>
            </a:r>
            <a:r>
              <a:rPr lang="en-US" altLang="ru-RU" sz="1600" b="1">
                <a:latin typeface="Arial" panose="020B0604020202020204" pitchFamily="34" charset="0"/>
              </a:rPr>
              <a:t> </a:t>
            </a:r>
            <a:r>
              <a:rPr lang="ru-RU" altLang="ru-RU" sz="1600" b="1">
                <a:latin typeface="Arial" panose="020B0604020202020204" pitchFamily="34" charset="0"/>
              </a:rPr>
              <a:t>колебательном контуре изменяются по закону </a:t>
            </a:r>
            <a:r>
              <a:rPr lang="en-US" altLang="ru-RU" sz="1600" b="1">
                <a:latin typeface="Arial" panose="020B0604020202020204" pitchFamily="34" charset="0"/>
              </a:rPr>
              <a:t>u=100cos500t ,</a:t>
            </a:r>
            <a:r>
              <a:rPr lang="ru-RU" altLang="ru-RU" sz="1600" b="1">
                <a:latin typeface="Arial" panose="020B0604020202020204" pitchFamily="34" charset="0"/>
              </a:rPr>
              <a:t> емкость конденсатора равна 1мкФ.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latin typeface="Arial" panose="020B0604020202020204" pitchFamily="34" charset="0"/>
              </a:rPr>
              <a:t>Определить значения величин,  представленных  в таблице.</a:t>
            </a:r>
          </a:p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29729" name="Picture 3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3500438"/>
            <a:ext cx="64770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30" name="Picture 3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3500438"/>
            <a:ext cx="576263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31" name="Picture 3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3644900"/>
            <a:ext cx="6477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32" name="Picture 3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3573463"/>
            <a:ext cx="431800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33" name="Picture 4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3500438"/>
            <a:ext cx="6477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34" name="Picture 4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3500438"/>
            <a:ext cx="431800" cy="64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35" name="Picture 4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3573463"/>
            <a:ext cx="574675" cy="57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0270" name="Text Box 46"/>
          <p:cNvSpPr txBox="1">
            <a:spLocks noChangeArrowheads="1"/>
          </p:cNvSpPr>
          <p:nvPr/>
        </p:nvSpPr>
        <p:spPr bwMode="auto">
          <a:xfrm>
            <a:off x="1042988" y="4868863"/>
            <a:ext cx="649287" cy="947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SzTx/>
              <a:buFontTx/>
              <a:buNone/>
            </a:pPr>
            <a:r>
              <a:rPr lang="ru-RU" altLang="ru-RU" sz="1600" b="1">
                <a:latin typeface="Arial" panose="020B0604020202020204" pitchFamily="34" charset="0"/>
              </a:rPr>
              <a:t>100В</a:t>
            </a:r>
          </a:p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 b="1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80271" name="Text Box 47"/>
          <p:cNvSpPr txBox="1">
            <a:spLocks noChangeArrowheads="1"/>
          </p:cNvSpPr>
          <p:nvPr/>
        </p:nvSpPr>
        <p:spPr bwMode="auto">
          <a:xfrm>
            <a:off x="1763713" y="4797425"/>
            <a:ext cx="792162" cy="94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SzTx/>
              <a:buFontTx/>
              <a:buNone/>
            </a:pPr>
            <a:r>
              <a:rPr lang="ru-RU" altLang="ru-RU" sz="1600" b="1">
                <a:latin typeface="Arial" panose="020B0604020202020204" pitchFamily="34" charset="0"/>
              </a:rPr>
              <a:t>12,56мс</a:t>
            </a:r>
          </a:p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 b="1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80272" name="Text Box 48"/>
          <p:cNvSpPr txBox="1">
            <a:spLocks noChangeArrowheads="1"/>
          </p:cNvSpPr>
          <p:nvPr/>
        </p:nvSpPr>
        <p:spPr bwMode="auto">
          <a:xfrm>
            <a:off x="2700338" y="4797425"/>
            <a:ext cx="935037" cy="103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SzTx/>
              <a:buFontTx/>
              <a:buNone/>
            </a:pPr>
            <a:r>
              <a:rPr lang="ru-RU" altLang="ru-RU" sz="1600" b="1">
                <a:latin typeface="Arial" panose="020B0604020202020204" pitchFamily="34" charset="0"/>
              </a:rPr>
              <a:t>500</a:t>
            </a:r>
          </a:p>
          <a:p>
            <a:pPr eaLnBrk="1" hangingPunct="1">
              <a:lnSpc>
                <a:spcPct val="100000"/>
              </a:lnSpc>
              <a:spcBef>
                <a:spcPct val="20000"/>
              </a:spcBef>
              <a:buSzTx/>
              <a:buFontTx/>
              <a:buNone/>
            </a:pPr>
            <a:r>
              <a:rPr lang="ru-RU" altLang="ru-RU" sz="1600" b="1">
                <a:latin typeface="Arial" panose="020B0604020202020204" pitchFamily="34" charset="0"/>
              </a:rPr>
              <a:t>рад </a:t>
            </a:r>
            <a:r>
              <a:rPr lang="en-US" altLang="ru-RU" sz="1800" b="1">
                <a:latin typeface="Arial" panose="020B0604020202020204" pitchFamily="34" charset="0"/>
              </a:rPr>
              <a:t>/</a:t>
            </a:r>
            <a:r>
              <a:rPr lang="ru-RU" altLang="ru-RU" sz="1800" b="1">
                <a:latin typeface="Arial" panose="020B0604020202020204" pitchFamily="34" charset="0"/>
              </a:rPr>
              <a:t>с</a:t>
            </a:r>
            <a:endParaRPr lang="en-US" altLang="ru-RU" sz="1600" b="1">
              <a:latin typeface="Arial" panose="020B0604020202020204" pitchFamily="34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 b="1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80273" name="Text Box 49"/>
          <p:cNvSpPr txBox="1">
            <a:spLocks noChangeArrowheads="1"/>
          </p:cNvSpPr>
          <p:nvPr/>
        </p:nvSpPr>
        <p:spPr bwMode="auto">
          <a:xfrm>
            <a:off x="3708400" y="4797425"/>
            <a:ext cx="431800" cy="94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SzTx/>
              <a:buFontTx/>
              <a:buNone/>
            </a:pPr>
            <a:r>
              <a:rPr lang="ru-RU" altLang="ru-RU" sz="1600" b="1">
                <a:latin typeface="Arial" panose="020B0604020202020204" pitchFamily="34" charset="0"/>
              </a:rPr>
              <a:t>80Гц</a:t>
            </a:r>
          </a:p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 b="1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80274" name="Text Box 50"/>
          <p:cNvSpPr txBox="1">
            <a:spLocks noChangeArrowheads="1"/>
          </p:cNvSpPr>
          <p:nvPr/>
        </p:nvSpPr>
        <p:spPr bwMode="auto">
          <a:xfrm>
            <a:off x="4211638" y="4797425"/>
            <a:ext cx="936625" cy="94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SzTx/>
              <a:buFontTx/>
              <a:buNone/>
            </a:pPr>
            <a:r>
              <a:rPr lang="ru-RU" altLang="ru-RU" sz="1600" b="1">
                <a:latin typeface="Arial" panose="020B0604020202020204" pitchFamily="34" charset="0"/>
              </a:rPr>
              <a:t>0.0001  Кл</a:t>
            </a:r>
          </a:p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 b="1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80277" name="Text Box 53"/>
          <p:cNvSpPr txBox="1">
            <a:spLocks noChangeArrowheads="1"/>
          </p:cNvSpPr>
          <p:nvPr/>
        </p:nvSpPr>
        <p:spPr bwMode="auto">
          <a:xfrm>
            <a:off x="5292725" y="4868863"/>
            <a:ext cx="647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SzTx/>
              <a:buFontTx/>
              <a:buNone/>
            </a:pPr>
            <a:r>
              <a:rPr lang="ru-RU" altLang="ru-RU" sz="1600" b="1">
                <a:latin typeface="Arial" panose="020B0604020202020204" pitchFamily="34" charset="0"/>
              </a:rPr>
              <a:t>4Гн</a:t>
            </a:r>
          </a:p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 b="1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80278" name="Text Box 54"/>
          <p:cNvSpPr txBox="1">
            <a:spLocks noChangeArrowheads="1"/>
          </p:cNvSpPr>
          <p:nvPr/>
        </p:nvSpPr>
        <p:spPr bwMode="auto">
          <a:xfrm>
            <a:off x="5940425" y="4797425"/>
            <a:ext cx="647700" cy="94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SzTx/>
              <a:buFontTx/>
              <a:buNone/>
            </a:pPr>
            <a:r>
              <a:rPr lang="ru-RU" altLang="ru-RU" sz="1600" b="1">
                <a:latin typeface="Arial" panose="020B0604020202020204" pitchFamily="34" charset="0"/>
              </a:rPr>
              <a:t>0.05А</a:t>
            </a:r>
          </a:p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 b="1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80279" name="Text Box 55"/>
          <p:cNvSpPr txBox="1">
            <a:spLocks noChangeArrowheads="1"/>
          </p:cNvSpPr>
          <p:nvPr/>
        </p:nvSpPr>
        <p:spPr bwMode="auto">
          <a:xfrm>
            <a:off x="6732588" y="4652963"/>
            <a:ext cx="1871662" cy="947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latin typeface="Arial" panose="020B0604020202020204" pitchFamily="34" charset="0"/>
              </a:rPr>
              <a:t>q=0,0001cos500t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latin typeface="Arial" panose="020B0604020202020204" pitchFamily="34" charset="0"/>
              </a:rPr>
              <a:t>i=-0,05sin500t</a:t>
            </a:r>
            <a:endParaRPr lang="ru-RU" altLang="ru-RU" sz="1600" b="1">
              <a:latin typeface="Arial" panose="020B0604020202020204" pitchFamily="34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 b="1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80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02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02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0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0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0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180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0" dur="2000"/>
                                        <p:tgtEl>
                                          <p:spTgt spid="180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5" dur="500"/>
                                        <p:tgtEl>
                                          <p:spTgt spid="180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0" dur="2000"/>
                                        <p:tgtEl>
                                          <p:spTgt spid="180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5" dur="1" fill="hold"/>
                                        <p:tgtEl>
                                          <p:spTgt spid="18027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0270" grpId="0"/>
      <p:bldP spid="180271" grpId="0"/>
      <p:bldP spid="180272" grpId="0"/>
      <p:bldP spid="180273" grpId="0"/>
      <p:bldP spid="180274" grpId="0"/>
      <p:bldP spid="180277" grpId="0"/>
      <p:bldP spid="180278" grpId="0"/>
      <p:bldP spid="18027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Grp="1" noChangeArrowheads="1"/>
          </p:cNvSpPr>
          <p:nvPr>
            <p:ph type="title"/>
          </p:nvPr>
        </p:nvSpPr>
        <p:spPr>
          <a:xfrm>
            <a:off x="855663" y="619125"/>
            <a:ext cx="7429500" cy="1477963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2900" smtClean="0"/>
              <a:t>Аналогия между механическими и электромагнитными колебаниями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855663" y="2249488"/>
            <a:ext cx="7429500" cy="3541712"/>
          </a:xfrm>
        </p:spPr>
        <p:txBody>
          <a:bodyPr/>
          <a:lstStyle/>
          <a:p>
            <a:endParaRPr lang="ru-RU" altLang="ru-RU" smtClean="0"/>
          </a:p>
        </p:txBody>
      </p:sp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1042988" y="2349500"/>
            <a:ext cx="66976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182277" name="Picture 5" descr="сканирование00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844675"/>
            <a:ext cx="7881938" cy="396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822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822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822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182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27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0963" name="Group 67"/>
          <p:cNvGraphicFramePr>
            <a:graphicFrameLocks noGrp="1"/>
          </p:cNvGraphicFramePr>
          <p:nvPr/>
        </p:nvGraphicFramePr>
        <p:xfrm>
          <a:off x="250825" y="404813"/>
          <a:ext cx="8497888" cy="6453187"/>
        </p:xfrm>
        <a:graphic>
          <a:graphicData uri="http://schemas.openxmlformats.org/drawingml/2006/table">
            <a:tbl>
              <a:tblPr/>
              <a:tblGrid>
                <a:gridCol w="2832100"/>
                <a:gridCol w="2833688"/>
                <a:gridCol w="2832100"/>
              </a:tblGrid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Время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Колебательный контур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Пружинный маятник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01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t=0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"/>
                          <a:cs typeface="Arial" pitchFamily="34" charset="0"/>
                        </a:rPr>
                        <a:t>Энергия эл.поля макс. энерг.маг.поля   </a:t>
                      </a: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"/>
                          <a:cs typeface="Arial" pitchFamily="34" charset="0"/>
                        </a:rPr>
                        <a:t>W=0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Пот.энергия макс,             кин. эн.   Ек=о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06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Т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/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&gt;t&gt;0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W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эл.                   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W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м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  Ер                   Ек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06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 t= 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/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W</a:t>
                      </a: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эл.=0, энергия магн. поля макс.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Ер=0,                          кин.энерг. макс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01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T/2 &gt;t &gt;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/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W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эл                      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W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м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Ер                         Ек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04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   t= 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/2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"/>
                          <a:cs typeface="Arial" pitchFamily="34" charset="0"/>
                        </a:rPr>
                        <a:t>Энергия эл.поля макс. энерг.маг.поля   </a:t>
                      </a: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"/>
                          <a:cs typeface="Arial" pitchFamily="34" charset="0"/>
                        </a:rPr>
                        <a:t>W=0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Пот.энергия макс,             кин. эн.   Ек=о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31776" name="Picture 4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1125538"/>
            <a:ext cx="1152525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77" name="Picture 4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3459163"/>
            <a:ext cx="1439863" cy="82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78" name="Picture 4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3573463"/>
            <a:ext cx="1368425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79" name="Picture 4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1165225"/>
            <a:ext cx="1223962" cy="78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80" name="Line 56"/>
          <p:cNvSpPr>
            <a:spLocks noChangeShapeType="1"/>
          </p:cNvSpPr>
          <p:nvPr/>
        </p:nvSpPr>
        <p:spPr bwMode="auto">
          <a:xfrm>
            <a:off x="3851275" y="2276475"/>
            <a:ext cx="7921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781" name="Line 57"/>
          <p:cNvSpPr>
            <a:spLocks noChangeShapeType="1"/>
          </p:cNvSpPr>
          <p:nvPr/>
        </p:nvSpPr>
        <p:spPr bwMode="auto">
          <a:xfrm>
            <a:off x="6588125" y="2276475"/>
            <a:ext cx="10080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782" name="Line 58"/>
          <p:cNvSpPr>
            <a:spLocks noChangeShapeType="1"/>
          </p:cNvSpPr>
          <p:nvPr/>
        </p:nvSpPr>
        <p:spPr bwMode="auto">
          <a:xfrm>
            <a:off x="7812088" y="198913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783" name="Line 59"/>
          <p:cNvSpPr>
            <a:spLocks noChangeShapeType="1"/>
          </p:cNvSpPr>
          <p:nvPr/>
        </p:nvSpPr>
        <p:spPr bwMode="auto">
          <a:xfrm>
            <a:off x="3276600" y="292417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784" name="Line 60"/>
          <p:cNvSpPr>
            <a:spLocks noChangeShapeType="1"/>
          </p:cNvSpPr>
          <p:nvPr/>
        </p:nvSpPr>
        <p:spPr bwMode="auto">
          <a:xfrm flipH="1">
            <a:off x="3924300" y="4724400"/>
            <a:ext cx="10810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785" name="Line 61"/>
          <p:cNvSpPr>
            <a:spLocks noChangeShapeType="1"/>
          </p:cNvSpPr>
          <p:nvPr/>
        </p:nvSpPr>
        <p:spPr bwMode="auto">
          <a:xfrm flipH="1">
            <a:off x="6804025" y="4652963"/>
            <a:ext cx="11525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31786" name="Picture 6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5949950"/>
            <a:ext cx="1366838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87" name="Picture 6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5983288"/>
            <a:ext cx="1150937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81818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 altLang="ru-RU" smtClean="0"/>
          </a:p>
        </p:txBody>
      </p:sp>
      <p:graphicFrame>
        <p:nvGraphicFramePr>
          <p:cNvPr id="183370" name="Group 74"/>
          <p:cNvGraphicFramePr>
            <a:graphicFrameLocks noGrp="1"/>
          </p:cNvGraphicFramePr>
          <p:nvPr>
            <p:ph type="tbl" idx="1"/>
          </p:nvPr>
        </p:nvGraphicFramePr>
        <p:xfrm>
          <a:off x="457200" y="115888"/>
          <a:ext cx="8229600" cy="6742112"/>
        </p:xfrm>
        <a:graphic>
          <a:graphicData uri="http://schemas.openxmlformats.org/drawingml/2006/table">
            <a:tbl>
              <a:tblPr/>
              <a:tblGrid>
                <a:gridCol w="4114800"/>
                <a:gridCol w="4114800"/>
              </a:tblGrid>
              <a:tr h="1058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Величины, характеризующие колебания тела на пружине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Величины, характеризующие электромагнитные колебания в контуре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4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9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6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9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4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9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2797" name="Text Box 34"/>
          <p:cNvSpPr txBox="1">
            <a:spLocks noChangeArrowheads="1"/>
          </p:cNvSpPr>
          <p:nvPr/>
        </p:nvSpPr>
        <p:spPr bwMode="auto">
          <a:xfrm>
            <a:off x="1619250" y="1484313"/>
            <a:ext cx="23749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latin typeface="Arial" panose="020B0604020202020204" pitchFamily="34" charset="0"/>
            </a:endParaRPr>
          </a:p>
        </p:txBody>
      </p:sp>
      <p:sp>
        <p:nvSpPr>
          <p:cNvPr id="183332" name="Text Box 36"/>
          <p:cNvSpPr txBox="1">
            <a:spLocks noChangeArrowheads="1"/>
          </p:cNvSpPr>
          <p:nvPr/>
        </p:nvSpPr>
        <p:spPr bwMode="auto">
          <a:xfrm>
            <a:off x="4932363" y="1484313"/>
            <a:ext cx="216058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r>
              <a:rPr lang="ru-RU" altLang="ru-RU" sz="1600">
                <a:solidFill>
                  <a:srgbClr val="3366FF"/>
                </a:solidFill>
                <a:latin typeface="Arial" panose="020B0604020202020204" pitchFamily="34" charset="0"/>
              </a:rPr>
              <a:t>Заряд конденсатора</a:t>
            </a:r>
          </a:p>
        </p:txBody>
      </p:sp>
      <p:sp>
        <p:nvSpPr>
          <p:cNvPr id="183333" name="Text Box 37"/>
          <p:cNvSpPr txBox="1">
            <a:spLocks noChangeArrowheads="1"/>
          </p:cNvSpPr>
          <p:nvPr/>
        </p:nvSpPr>
        <p:spPr bwMode="auto">
          <a:xfrm>
            <a:off x="7451725" y="1484313"/>
            <a:ext cx="792163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3366FF"/>
                </a:solidFill>
                <a:latin typeface="Arial" panose="020B0604020202020204" pitchFamily="34" charset="0"/>
              </a:rPr>
              <a:t>q</a:t>
            </a:r>
            <a:endParaRPr lang="ru-RU" altLang="ru-RU" sz="1600" b="1">
              <a:solidFill>
                <a:srgbClr val="3366FF"/>
              </a:solidFill>
              <a:latin typeface="Arial" panose="020B0604020202020204" pitchFamily="34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rgbClr val="3366FF"/>
              </a:solidFill>
              <a:latin typeface="Arial" panose="020B0604020202020204" pitchFamily="34" charset="0"/>
            </a:endParaRPr>
          </a:p>
        </p:txBody>
      </p:sp>
      <p:sp>
        <p:nvSpPr>
          <p:cNvPr id="32800" name="Text Box 39"/>
          <p:cNvSpPr txBox="1">
            <a:spLocks noChangeArrowheads="1"/>
          </p:cNvSpPr>
          <p:nvPr/>
        </p:nvSpPr>
        <p:spPr bwMode="auto">
          <a:xfrm>
            <a:off x="684213" y="1557338"/>
            <a:ext cx="18002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r>
              <a:rPr lang="ru-RU" altLang="ru-RU" sz="1600">
                <a:latin typeface="Arial" panose="020B0604020202020204" pitchFamily="34" charset="0"/>
              </a:rPr>
              <a:t>Смещение</a:t>
            </a:r>
          </a:p>
        </p:txBody>
      </p:sp>
      <p:sp>
        <p:nvSpPr>
          <p:cNvPr id="32801" name="Text Box 40"/>
          <p:cNvSpPr txBox="1">
            <a:spLocks noChangeArrowheads="1"/>
          </p:cNvSpPr>
          <p:nvPr/>
        </p:nvSpPr>
        <p:spPr bwMode="auto">
          <a:xfrm>
            <a:off x="3132138" y="1557338"/>
            <a:ext cx="935037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SzTx/>
              <a:buFontTx/>
              <a:buNone/>
            </a:pPr>
            <a:r>
              <a:rPr lang="ru-RU" altLang="ru-RU" sz="1600" b="1">
                <a:latin typeface="Arial" panose="020B0604020202020204" pitchFamily="34" charset="0"/>
              </a:rPr>
              <a:t>х</a:t>
            </a:r>
          </a:p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83337" name="Text Box 41"/>
          <p:cNvSpPr txBox="1">
            <a:spLocks noChangeArrowheads="1"/>
          </p:cNvSpPr>
          <p:nvPr/>
        </p:nvSpPr>
        <p:spPr bwMode="auto">
          <a:xfrm>
            <a:off x="971550" y="2492375"/>
            <a:ext cx="12239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r>
              <a:rPr lang="ru-RU" altLang="ru-RU" sz="1600">
                <a:solidFill>
                  <a:srgbClr val="3366FF"/>
                </a:solidFill>
                <a:latin typeface="Arial" panose="020B0604020202020204" pitchFamily="34" charset="0"/>
              </a:rPr>
              <a:t>Скорость</a:t>
            </a:r>
          </a:p>
        </p:txBody>
      </p:sp>
      <p:sp>
        <p:nvSpPr>
          <p:cNvPr id="183338" name="Text Box 42"/>
          <p:cNvSpPr txBox="1">
            <a:spLocks noChangeArrowheads="1"/>
          </p:cNvSpPr>
          <p:nvPr/>
        </p:nvSpPr>
        <p:spPr bwMode="auto">
          <a:xfrm>
            <a:off x="3132138" y="2420938"/>
            <a:ext cx="576262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3366FF"/>
                </a:solidFill>
                <a:latin typeface="Arial" panose="020B0604020202020204" pitchFamily="34" charset="0"/>
              </a:rPr>
              <a:t>v</a:t>
            </a:r>
            <a:endParaRPr lang="ru-RU" altLang="ru-RU" sz="1600" b="1">
              <a:solidFill>
                <a:srgbClr val="3366FF"/>
              </a:solidFill>
              <a:latin typeface="Arial" panose="020B0604020202020204" pitchFamily="34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rgbClr val="3366FF"/>
              </a:solidFill>
              <a:latin typeface="Arial" panose="020B0604020202020204" pitchFamily="34" charset="0"/>
            </a:endParaRPr>
          </a:p>
        </p:txBody>
      </p:sp>
      <p:sp>
        <p:nvSpPr>
          <p:cNvPr id="32804" name="Text Box 43"/>
          <p:cNvSpPr txBox="1">
            <a:spLocks noChangeArrowheads="1"/>
          </p:cNvSpPr>
          <p:nvPr/>
        </p:nvSpPr>
        <p:spPr bwMode="auto">
          <a:xfrm>
            <a:off x="4787900" y="2420938"/>
            <a:ext cx="20891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r>
              <a:rPr lang="ru-RU" altLang="ru-RU" sz="1600">
                <a:latin typeface="Arial" panose="020B0604020202020204" pitchFamily="34" charset="0"/>
              </a:rPr>
              <a:t>Сила тока</a:t>
            </a:r>
          </a:p>
        </p:txBody>
      </p:sp>
      <p:sp>
        <p:nvSpPr>
          <p:cNvPr id="32805" name="Text Box 44"/>
          <p:cNvSpPr txBox="1">
            <a:spLocks noChangeArrowheads="1"/>
          </p:cNvSpPr>
          <p:nvPr/>
        </p:nvSpPr>
        <p:spPr bwMode="auto">
          <a:xfrm>
            <a:off x="7596188" y="2420938"/>
            <a:ext cx="8636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SzTx/>
              <a:buFontTx/>
              <a:buNone/>
            </a:pPr>
            <a:r>
              <a:rPr lang="en-US" altLang="ru-RU" sz="1600" b="1">
                <a:latin typeface="Arial" panose="020B0604020202020204" pitchFamily="34" charset="0"/>
              </a:rPr>
              <a:t>i</a:t>
            </a:r>
            <a:endParaRPr lang="ru-RU" altLang="ru-RU" sz="1600" b="1">
              <a:latin typeface="Arial" panose="020B0604020202020204" pitchFamily="34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32806" name="Text Box 45"/>
          <p:cNvSpPr txBox="1">
            <a:spLocks noChangeArrowheads="1"/>
          </p:cNvSpPr>
          <p:nvPr/>
        </p:nvSpPr>
        <p:spPr bwMode="auto">
          <a:xfrm>
            <a:off x="684213" y="3429000"/>
            <a:ext cx="16557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r>
              <a:rPr lang="ru-RU" altLang="ru-RU" sz="1600">
                <a:latin typeface="Arial" panose="020B0604020202020204" pitchFamily="34" charset="0"/>
              </a:rPr>
              <a:t>Масса тела</a:t>
            </a:r>
          </a:p>
        </p:txBody>
      </p:sp>
      <p:sp>
        <p:nvSpPr>
          <p:cNvPr id="32807" name="Text Box 46"/>
          <p:cNvSpPr txBox="1">
            <a:spLocks noChangeArrowheads="1"/>
          </p:cNvSpPr>
          <p:nvPr/>
        </p:nvSpPr>
        <p:spPr bwMode="auto">
          <a:xfrm>
            <a:off x="3132138" y="3357563"/>
            <a:ext cx="503237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SzTx/>
              <a:buFontTx/>
              <a:buNone/>
            </a:pPr>
            <a:r>
              <a:rPr lang="en-US" altLang="ru-RU" sz="1600" b="1">
                <a:latin typeface="Arial" panose="020B0604020202020204" pitchFamily="34" charset="0"/>
              </a:rPr>
              <a:t>m</a:t>
            </a:r>
            <a:endParaRPr lang="ru-RU" altLang="ru-RU" sz="1600" b="1">
              <a:latin typeface="Arial" panose="020B0604020202020204" pitchFamily="34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 b="1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83343" name="Text Box 47"/>
          <p:cNvSpPr txBox="1">
            <a:spLocks noChangeArrowheads="1"/>
          </p:cNvSpPr>
          <p:nvPr/>
        </p:nvSpPr>
        <p:spPr bwMode="auto">
          <a:xfrm>
            <a:off x="4643438" y="3357563"/>
            <a:ext cx="259238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r>
              <a:rPr lang="ru-RU" altLang="ru-RU" sz="1600">
                <a:solidFill>
                  <a:srgbClr val="3366FF"/>
                </a:solidFill>
                <a:latin typeface="Arial" panose="020B0604020202020204" pitchFamily="34" charset="0"/>
              </a:rPr>
              <a:t>Индуктивность катушки</a:t>
            </a:r>
          </a:p>
        </p:txBody>
      </p:sp>
      <p:sp>
        <p:nvSpPr>
          <p:cNvPr id="183344" name="Text Box 48"/>
          <p:cNvSpPr txBox="1">
            <a:spLocks noChangeArrowheads="1"/>
          </p:cNvSpPr>
          <p:nvPr/>
        </p:nvSpPr>
        <p:spPr bwMode="auto">
          <a:xfrm>
            <a:off x="7596188" y="3357563"/>
            <a:ext cx="8636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3366FF"/>
                </a:solidFill>
                <a:latin typeface="Arial" panose="020B0604020202020204" pitchFamily="34" charset="0"/>
              </a:rPr>
              <a:t>L</a:t>
            </a:r>
            <a:endParaRPr lang="ru-RU" altLang="ru-RU" sz="1600" b="1">
              <a:solidFill>
                <a:srgbClr val="3366FF"/>
              </a:solidFill>
              <a:latin typeface="Arial" panose="020B0604020202020204" pitchFamily="34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32810" name="Text Box 49"/>
          <p:cNvSpPr txBox="1">
            <a:spLocks noChangeArrowheads="1"/>
          </p:cNvSpPr>
          <p:nvPr/>
        </p:nvSpPr>
        <p:spPr bwMode="auto">
          <a:xfrm>
            <a:off x="611188" y="4292600"/>
            <a:ext cx="26654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r>
              <a:rPr lang="ru-RU" altLang="ru-RU" sz="1600">
                <a:latin typeface="Arial" panose="020B0604020202020204" pitchFamily="34" charset="0"/>
              </a:rPr>
              <a:t>Жесткость пружины</a:t>
            </a:r>
          </a:p>
        </p:txBody>
      </p:sp>
      <p:sp>
        <p:nvSpPr>
          <p:cNvPr id="32811" name="Text Box 50"/>
          <p:cNvSpPr txBox="1">
            <a:spLocks noChangeArrowheads="1"/>
          </p:cNvSpPr>
          <p:nvPr/>
        </p:nvSpPr>
        <p:spPr bwMode="auto">
          <a:xfrm>
            <a:off x="3419475" y="4221163"/>
            <a:ext cx="576263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SzTx/>
              <a:buFontTx/>
              <a:buNone/>
            </a:pPr>
            <a:r>
              <a:rPr lang="en-US" altLang="ru-RU" sz="1600" b="1">
                <a:latin typeface="Arial" panose="020B0604020202020204" pitchFamily="34" charset="0"/>
              </a:rPr>
              <a:t>k</a:t>
            </a:r>
            <a:endParaRPr lang="ru-RU" altLang="ru-RU" sz="1600" b="1">
              <a:latin typeface="Arial" panose="020B0604020202020204" pitchFamily="34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83347" name="Text Box 51"/>
          <p:cNvSpPr txBox="1">
            <a:spLocks noChangeArrowheads="1"/>
          </p:cNvSpPr>
          <p:nvPr/>
        </p:nvSpPr>
        <p:spPr bwMode="auto">
          <a:xfrm>
            <a:off x="4572000" y="4149725"/>
            <a:ext cx="2952750" cy="119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ru-RU" altLang="ru-RU" sz="1600">
                <a:solidFill>
                  <a:srgbClr val="3366FF"/>
                </a:solidFill>
                <a:latin typeface="Arial" panose="020B0604020202020204" pitchFamily="34" charset="0"/>
              </a:rPr>
              <a:t>Величина, обратная емкости,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ru-RU" altLang="ru-RU" sz="1600">
              <a:solidFill>
                <a:srgbClr val="3366FF"/>
              </a:solidFill>
              <a:latin typeface="Arial" panose="020B0604020202020204" pitchFamily="34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32813" name="Text Box 52"/>
          <p:cNvSpPr txBox="1">
            <a:spLocks noChangeArrowheads="1"/>
          </p:cNvSpPr>
          <p:nvPr/>
        </p:nvSpPr>
        <p:spPr bwMode="auto">
          <a:xfrm>
            <a:off x="8027988" y="4292600"/>
            <a:ext cx="5762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183349" name="Picture 5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4076700"/>
            <a:ext cx="936625" cy="86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815" name="Text Box 54"/>
          <p:cNvSpPr txBox="1">
            <a:spLocks noChangeArrowheads="1"/>
          </p:cNvSpPr>
          <p:nvPr/>
        </p:nvSpPr>
        <p:spPr bwMode="auto">
          <a:xfrm>
            <a:off x="4787900" y="5013325"/>
            <a:ext cx="2089150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r>
              <a:rPr lang="ru-RU" altLang="ru-RU" sz="1600">
                <a:latin typeface="Arial" panose="020B0604020202020204" pitchFamily="34" charset="0"/>
              </a:rPr>
              <a:t>Энергия электрического поля</a:t>
            </a:r>
          </a:p>
        </p:txBody>
      </p:sp>
      <p:sp>
        <p:nvSpPr>
          <p:cNvPr id="32816" name="Text Box 55"/>
          <p:cNvSpPr txBox="1">
            <a:spLocks noChangeArrowheads="1"/>
          </p:cNvSpPr>
          <p:nvPr/>
        </p:nvSpPr>
        <p:spPr bwMode="auto">
          <a:xfrm>
            <a:off x="7308850" y="5084763"/>
            <a:ext cx="7191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32817" name="Picture 5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5070475"/>
            <a:ext cx="8636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3353" name="Text Box 57"/>
          <p:cNvSpPr txBox="1">
            <a:spLocks noChangeArrowheads="1"/>
          </p:cNvSpPr>
          <p:nvPr/>
        </p:nvSpPr>
        <p:spPr bwMode="auto">
          <a:xfrm>
            <a:off x="611188" y="5084763"/>
            <a:ext cx="2952750" cy="947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SzTx/>
              <a:buFontTx/>
              <a:buNone/>
            </a:pPr>
            <a:r>
              <a:rPr lang="ru-RU" altLang="ru-RU" sz="1600">
                <a:solidFill>
                  <a:srgbClr val="3366FF"/>
                </a:solidFill>
                <a:latin typeface="Arial" panose="020B0604020202020204" pitchFamily="34" charset="0"/>
              </a:rPr>
              <a:t>Потенциальная энергия пружины</a:t>
            </a:r>
          </a:p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rgbClr val="3366FF"/>
              </a:solidFill>
              <a:latin typeface="Arial" panose="020B0604020202020204" pitchFamily="34" charset="0"/>
            </a:endParaRPr>
          </a:p>
        </p:txBody>
      </p:sp>
      <p:sp>
        <p:nvSpPr>
          <p:cNvPr id="32819" name="Text Box 58"/>
          <p:cNvSpPr txBox="1">
            <a:spLocks noChangeArrowheads="1"/>
          </p:cNvSpPr>
          <p:nvPr/>
        </p:nvSpPr>
        <p:spPr bwMode="auto">
          <a:xfrm>
            <a:off x="3995738" y="5157788"/>
            <a:ext cx="4318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183355" name="Picture 5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5097463"/>
            <a:ext cx="936625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3358" name="Text Box 62"/>
          <p:cNvSpPr txBox="1">
            <a:spLocks noChangeArrowheads="1"/>
          </p:cNvSpPr>
          <p:nvPr/>
        </p:nvSpPr>
        <p:spPr bwMode="auto">
          <a:xfrm>
            <a:off x="4716463" y="5949950"/>
            <a:ext cx="2160587" cy="94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SzTx/>
              <a:buFontTx/>
              <a:buNone/>
            </a:pPr>
            <a:r>
              <a:rPr lang="ru-RU" altLang="ru-RU" sz="1600">
                <a:solidFill>
                  <a:srgbClr val="3366FF"/>
                </a:solidFill>
                <a:latin typeface="Arial" panose="020B0604020202020204" pitchFamily="34" charset="0"/>
              </a:rPr>
              <a:t>Энергия магнитного поля</a:t>
            </a:r>
          </a:p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rgbClr val="3366FF"/>
              </a:solidFill>
              <a:latin typeface="Arial" panose="020B0604020202020204" pitchFamily="34" charset="0"/>
            </a:endParaRPr>
          </a:p>
        </p:txBody>
      </p:sp>
      <p:sp>
        <p:nvSpPr>
          <p:cNvPr id="32822" name="Text Box 63"/>
          <p:cNvSpPr txBox="1">
            <a:spLocks noChangeArrowheads="1"/>
          </p:cNvSpPr>
          <p:nvPr/>
        </p:nvSpPr>
        <p:spPr bwMode="auto">
          <a:xfrm>
            <a:off x="7235825" y="6165850"/>
            <a:ext cx="13684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183360" name="Picture 6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6021388"/>
            <a:ext cx="1150938" cy="83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824" name="Text Box 65"/>
          <p:cNvSpPr txBox="1">
            <a:spLocks noChangeArrowheads="1"/>
          </p:cNvSpPr>
          <p:nvPr/>
        </p:nvSpPr>
        <p:spPr bwMode="auto">
          <a:xfrm>
            <a:off x="684213" y="6092825"/>
            <a:ext cx="2374900" cy="94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SzTx/>
              <a:buFontTx/>
              <a:buNone/>
            </a:pPr>
            <a:r>
              <a:rPr lang="ru-RU" altLang="ru-RU" sz="1600">
                <a:latin typeface="Arial" panose="020B0604020202020204" pitchFamily="34" charset="0"/>
              </a:rPr>
              <a:t>Кинетическая энергия тела</a:t>
            </a:r>
          </a:p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32825" name="Text Box 66"/>
          <p:cNvSpPr txBox="1">
            <a:spLocks noChangeArrowheads="1"/>
          </p:cNvSpPr>
          <p:nvPr/>
        </p:nvSpPr>
        <p:spPr bwMode="auto">
          <a:xfrm>
            <a:off x="3276600" y="6165850"/>
            <a:ext cx="7905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32826" name="Picture 6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6092825"/>
            <a:ext cx="1079500" cy="59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18333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183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183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6" dur="2000"/>
                                        <p:tgtEl>
                                          <p:spTgt spid="183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83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833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833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833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33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33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83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33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33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33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83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8" dur="500"/>
                                        <p:tgtEl>
                                          <p:spTgt spid="183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833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833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833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83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833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833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833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83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833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833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1" dur="1000"/>
                                        <p:tgtEl>
                                          <p:spTgt spid="183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3332" grpId="0"/>
      <p:bldP spid="183333" grpId="0"/>
      <p:bldP spid="183337" grpId="0"/>
      <p:bldP spid="183338" grpId="0"/>
      <p:bldP spid="183343" grpId="0"/>
      <p:bldP spid="183344" grpId="0"/>
      <p:bldP spid="183347" grpId="0"/>
      <p:bldP spid="183353" grpId="0"/>
      <p:bldP spid="18335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Grp="1" noChangeArrowheads="1"/>
          </p:cNvSpPr>
          <p:nvPr>
            <p:ph type="title"/>
          </p:nvPr>
        </p:nvSpPr>
        <p:spPr>
          <a:xfrm>
            <a:off x="855663" y="619125"/>
            <a:ext cx="7429500" cy="1477963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mtClean="0">
                <a:solidFill>
                  <a:srgbClr val="FF0DFF"/>
                </a:solidFill>
              </a:rPr>
              <a:t>Итог Урока!</a:t>
            </a:r>
          </a:p>
        </p:txBody>
      </p:sp>
      <p:sp>
        <p:nvSpPr>
          <p:cNvPr id="185347" name="Rectangle 3"/>
          <p:cNvSpPr>
            <a:spLocks noGrp="1" noChangeArrowheads="1"/>
          </p:cNvSpPr>
          <p:nvPr>
            <p:ph idx="1"/>
          </p:nvPr>
        </p:nvSpPr>
        <p:spPr>
          <a:xfrm>
            <a:off x="539750" y="1600200"/>
            <a:ext cx="5832475" cy="4530725"/>
          </a:xfrm>
        </p:spPr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ru-RU" altLang="ru-RU" smtClean="0">
                <a:solidFill>
                  <a:srgbClr val="000099"/>
                </a:solidFill>
              </a:rPr>
              <a:t>Академик Мандельштам отмечал: “Теория колебаний объединяет, обобщает различные области физики... Каждая из областей физики — оптика, механика, акустика — говорит на своем “национальном” языке. Но есть “интернациональный” язык, и это - </a:t>
            </a:r>
            <a:r>
              <a:rPr lang="ru-RU" altLang="ru-RU" smtClean="0">
                <a:solidFill>
                  <a:srgbClr val="FF0DFF"/>
                </a:solidFill>
              </a:rPr>
              <a:t>язык теории</a:t>
            </a:r>
            <a:r>
              <a:rPr lang="ru-RU" altLang="ru-RU" smtClean="0">
                <a:solidFill>
                  <a:srgbClr val="000099"/>
                </a:solidFill>
              </a:rPr>
              <a:t> </a:t>
            </a:r>
            <a:r>
              <a:rPr lang="ru-RU" altLang="ru-RU" smtClean="0">
                <a:solidFill>
                  <a:srgbClr val="FF0DFF"/>
                </a:solidFill>
              </a:rPr>
              <a:t>колебаний...</a:t>
            </a:r>
            <a:r>
              <a:rPr lang="ru-RU" altLang="ru-RU" smtClean="0">
                <a:solidFill>
                  <a:srgbClr val="000099"/>
                </a:solidFill>
              </a:rPr>
              <a:t> Изучая одну область, вы получаете тем самым интуицию и знания совсем в другой области”.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ru-RU" altLang="ru-RU" smtClean="0">
                <a:solidFill>
                  <a:srgbClr val="FF0000"/>
                </a:solidFill>
              </a:rPr>
              <a:t>ЖЕЛАЮ УСПЕХА!  СПАСИБО ВСЕМ!</a:t>
            </a:r>
          </a:p>
        </p:txBody>
      </p:sp>
      <p:sp>
        <p:nvSpPr>
          <p:cNvPr id="33796" name="Text Box 7"/>
          <p:cNvSpPr txBox="1">
            <a:spLocks noChangeArrowheads="1"/>
          </p:cNvSpPr>
          <p:nvPr/>
        </p:nvSpPr>
        <p:spPr bwMode="auto">
          <a:xfrm>
            <a:off x="6516688" y="2133600"/>
            <a:ext cx="22320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pic>
        <p:nvPicPr>
          <p:cNvPr id="185352" name="Picture 8" descr="Gyro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3048000"/>
            <a:ext cx="2590800" cy="297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53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53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53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5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853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853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853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853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"/>
                                        <p:tgtEl>
                                          <p:spTgt spid="185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185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"/>
                                        <p:tgtEl>
                                          <p:spTgt spid="185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80"/>
                                        <p:tgtEl>
                                          <p:spTgt spid="185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80"/>
                                        <p:tgtEl>
                                          <p:spTgt spid="185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80"/>
                                        <p:tgtEl>
                                          <p:spTgt spid="185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346" grpId="0"/>
      <p:bldP spid="185347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855663" y="619125"/>
            <a:ext cx="7429500" cy="1477963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dirty="0" smtClean="0"/>
              <a:t>ЦЕЛИ УРОКА: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855663" y="2249488"/>
            <a:ext cx="7429500" cy="3541712"/>
          </a:xfrm>
        </p:spPr>
        <p:txBody>
          <a:bodyPr rtlCol="0">
            <a:normAutofit fontScale="92500" lnSpcReduction="10000"/>
          </a:bodyPr>
          <a:lstStyle/>
          <a:p>
            <a:pPr fontAlgn="auto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ru-RU" altLang="ru-RU" sz="1600" b="1" i="1" u="sng" dirty="0" smtClean="0"/>
              <a:t>ОБРАЗОВАТЕЛЬНЫЕ</a:t>
            </a:r>
            <a:r>
              <a:rPr lang="ru-RU" altLang="ru-RU" sz="1600" dirty="0" smtClean="0"/>
              <a:t>-обеспечить обобщение и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Tx/>
              <a:buChar char="-"/>
              <a:defRPr/>
            </a:pPr>
            <a:r>
              <a:rPr lang="ru-RU" altLang="ru-RU" sz="1600" dirty="0" smtClean="0"/>
              <a:t>систематизацию изученного материала  и осуществить проверку знаний, умений и навыков по пройденным темам .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ru-RU" altLang="ru-RU" sz="1600" b="1" i="1" u="sng" dirty="0" smtClean="0"/>
              <a:t>РАЗВИВАЮЩИЕ </a:t>
            </a:r>
            <a:r>
              <a:rPr lang="ru-RU" altLang="ru-RU" sz="1600" dirty="0" smtClean="0"/>
              <a:t>-создать условия для: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ru-RU" altLang="ru-RU" sz="1600" dirty="0" smtClean="0"/>
              <a:t>- развития мышления ( учить анализировать, выделять главное, сравнивать, строить аналогии, обобщать и систематизировать,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ru-RU" altLang="ru-RU" sz="1600" dirty="0" smtClean="0"/>
              <a:t>доказывать и опровергать, объяснять и определять понятия, ставить и решать проблемы );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Tx/>
              <a:buChar char="-"/>
              <a:defRPr/>
            </a:pPr>
            <a:r>
              <a:rPr lang="ru-RU" altLang="ru-RU" sz="1600" dirty="0" smtClean="0"/>
              <a:t>развития элементов творческой деятельности ( интуиции, пространственного воображения, смекалки);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Tx/>
              <a:buChar char="-"/>
              <a:defRPr/>
            </a:pPr>
            <a:r>
              <a:rPr lang="ru-RU" altLang="ru-RU" sz="1600" dirty="0" smtClean="0"/>
              <a:t>развития мировоззрения;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Tx/>
              <a:buChar char="-"/>
              <a:defRPr/>
            </a:pPr>
            <a:r>
              <a:rPr lang="ru-RU" altLang="ru-RU" sz="1600" dirty="0" smtClean="0"/>
              <a:t> развития логического мышления ( на основе усвоения учащимися причинно-следственных связей, сравнительного анализа),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ru-RU" altLang="ru-RU" sz="1600" b="1" i="1" u="sng" dirty="0" smtClean="0"/>
              <a:t>ВОСПИТАТЕЛЬНЫЕ</a:t>
            </a:r>
            <a:r>
              <a:rPr lang="ru-RU" altLang="ru-RU" sz="1600" dirty="0" smtClean="0"/>
              <a:t> - развития у школьников коммуникативной культуры (умения общаться, моно-логическую и диалогическую речь);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855663" y="619125"/>
            <a:ext cx="7429500" cy="1477963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 altLang="ru-RU" dirty="0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855663" y="2249488"/>
            <a:ext cx="7429500" cy="3541712"/>
          </a:xfrm>
        </p:spPr>
        <p:txBody>
          <a:bodyPr rtlCol="0">
            <a:normAutofit fontScale="77500" lnSpcReduction="20000"/>
          </a:bodyPr>
          <a:lstStyle/>
          <a:p>
            <a:pPr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ru-RU" altLang="ru-RU" sz="1800" b="1" dirty="0" smtClean="0"/>
              <a:t>Тип урока: Урок систематизации и обобщения материала. </a:t>
            </a:r>
            <a:endParaRPr lang="en-US" altLang="ru-RU" sz="1800" b="1" dirty="0" smtClean="0"/>
          </a:p>
          <a:p>
            <a:pPr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ru-RU" altLang="ru-RU" sz="1600" b="1" dirty="0" smtClean="0"/>
              <a:t>Эксперимент</a:t>
            </a:r>
            <a:endParaRPr lang="ru-RU" altLang="ru-RU" sz="1600" dirty="0" smtClean="0"/>
          </a:p>
          <a:p>
            <a:pPr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ru-RU" altLang="ru-RU" sz="1600" dirty="0" smtClean="0"/>
              <a:t>1. Демонстрация колебаний нитяного маятника.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ru-RU" altLang="ru-RU" sz="1600" dirty="0" smtClean="0"/>
              <a:t>2. Демонстрация колебаний пружинного маятника.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ru-RU" altLang="ru-RU" sz="1600" dirty="0" smtClean="0"/>
              <a:t>3. Демонстрация работы радиоприемника.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ru-RU" altLang="ru-RU" sz="1600" dirty="0" smtClean="0"/>
              <a:t>4. Демонстрация свободных электромагнитных колебаний.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ru-RU" altLang="ru-RU" sz="1600" dirty="0" smtClean="0"/>
              <a:t>5. Демонстрация затухающих электромагнитных колебаний.</a:t>
            </a:r>
            <a:endParaRPr lang="ru-RU" altLang="ru-RU" sz="1600" b="1" dirty="0" smtClean="0"/>
          </a:p>
          <a:p>
            <a:pPr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ru-RU" altLang="ru-RU" sz="1600" b="1" dirty="0" smtClean="0"/>
              <a:t>Оборудование:</a:t>
            </a:r>
            <a:endParaRPr lang="ru-RU" altLang="ru-RU" sz="1600" dirty="0" smtClean="0"/>
          </a:p>
          <a:p>
            <a:pPr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ru-RU" altLang="ru-RU" sz="1600" dirty="0" smtClean="0"/>
              <a:t>1. Использование презентаций «Электромагнитные колебания»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ru-RU" altLang="ru-RU" sz="1600" dirty="0" smtClean="0"/>
              <a:t>2. Оборудование для демонстрации колебаний нитяного маятника и пружинного.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ru-RU" altLang="ru-RU" sz="1600" dirty="0" smtClean="0"/>
              <a:t>3. Оборудование для демонстрации затухающих электромагнитных колебаний.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ru-RU" altLang="ru-RU" sz="1600" dirty="0" smtClean="0"/>
              <a:t>4. Таблица «Электромагнитные колебания»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ru-RU" altLang="ru-RU" sz="1600" dirty="0" smtClean="0"/>
              <a:t>5. Радиоприемник.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ru-RU" altLang="ru-RU" sz="1800" dirty="0" smtClean="0"/>
              <a:t>                         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855663" y="619125"/>
            <a:ext cx="7429500" cy="1477963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dirty="0" smtClean="0"/>
              <a:t>План урока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855663" y="2249488"/>
            <a:ext cx="7429500" cy="3541712"/>
          </a:xfrm>
        </p:spPr>
        <p:txBody>
          <a:bodyPr/>
          <a:lstStyle/>
          <a:p>
            <a:endParaRPr lang="ru-RU" altLang="ru-RU" smtClean="0"/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827088" y="-7227888"/>
            <a:ext cx="6173787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latin typeface="Arial" panose="020B0604020202020204" pitchFamily="34" charset="0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539750" y="1412875"/>
            <a:ext cx="8353425" cy="3668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Arial" panose="020B0604020202020204" pitchFamily="34" charset="0"/>
              </a:rPr>
              <a:t>1.Организационный этап.</a:t>
            </a: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Arial" panose="020B0604020202020204" pitchFamily="34" charset="0"/>
              </a:rPr>
              <a:t>2.Этап подготовки учащихся к активному и созидательному усвоению материала.</a:t>
            </a: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Arial" panose="020B0604020202020204" pitchFamily="34" charset="0"/>
              </a:rPr>
              <a:t>3.Этап обобщения и систематизации материала.</a:t>
            </a: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Arial" panose="020B0604020202020204" pitchFamily="34" charset="0"/>
              </a:rPr>
              <a:t>4.Этап подведения итогов и информирования учащихся о домашнем задании и инструктаж по его выполнению.</a:t>
            </a:r>
          </a:p>
          <a:p>
            <a:pPr algn="just" eaLnBrk="1" hangingPunct="1">
              <a:lnSpc>
                <a:spcPct val="8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28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855663" y="619125"/>
            <a:ext cx="7429500" cy="1477963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mtClean="0"/>
              <a:t>Вступительное слово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855663" y="2249488"/>
            <a:ext cx="7429500" cy="3541712"/>
          </a:xfrm>
        </p:spPr>
        <p:txBody>
          <a:bodyPr rtlCol="0">
            <a:normAutofit fontScale="92500" lnSpcReduction="20000"/>
          </a:bodyPr>
          <a:lstStyle/>
          <a:p>
            <a:pPr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ru-RU" altLang="ru-RU" sz="1600" smtClean="0"/>
              <a:t>Физика и техника имеют дело с колебаниями, весьма разнообразными по своей физической природе, характеру и степени повторяемости, быстроте смены состояний, «механизму» возникновения. По своей физической природе могут быть выделены, в частности, колебания: а) механические, например колебания маятника, моста, корабля на волне, струны; колебания плотности и давления воздуха при распространении в нём упругих (акустических) волн, в частности слышимого звука; б) электромагнитные, например( колебания в колебательном контуре , колебания напряжённостей электрического и магнитного полей в радиоволнах, волнах видимого света и любых др. электромагнитных волнах; в) электромеханические (колебания мембраны телефона); г) химические (колебания. концентрации реагирующих веществ при так называемых периодических химических реакциях); д) термодинамические (например, так называемое поющее пламя) и др. тепловые автоколебания, встречающиеся в акустике, а также в некоторых типах реактивных двигателей.  Таким образом, колебания охватывают огромную область физических явлений и технических процессов. В частности, колебания имеют первостепенное значение в судостроении, самолетостроении, электротехнике, технике автоматического регулирования. На их использовании основана вся радиотехника и техническая акустика. Колебания. встречаются также в метеорологии, химии, физиологии (например, пульсации сердца) и в ряде др. естественных наук.Мы подробнее изучили механические и электромагнитные колебания и сегодня нам предстоит обобщить и систематизировать имеющиеся знания .Применить один из методов научного познания-аналогию.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971550" y="260350"/>
            <a:ext cx="5832475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1700" dirty="0" smtClean="0"/>
              <a:t>Рожденный пустыней колеблется звук,</a:t>
            </a:r>
            <a:br>
              <a:rPr lang="ru-RU" altLang="ru-RU" sz="1700" dirty="0" smtClean="0"/>
            </a:br>
            <a:r>
              <a:rPr lang="ru-RU" altLang="ru-RU" sz="1700" dirty="0" smtClean="0"/>
              <a:t>Колеблется синий на нитке паук,</a:t>
            </a:r>
            <a:br>
              <a:rPr lang="ru-RU" altLang="ru-RU" sz="1700" dirty="0" smtClean="0"/>
            </a:br>
            <a:r>
              <a:rPr lang="ru-RU" altLang="ru-RU" sz="1700" dirty="0" smtClean="0"/>
              <a:t>Колеблется воздух, прозрачен и чист,</a:t>
            </a:r>
            <a:br>
              <a:rPr lang="ru-RU" altLang="ru-RU" sz="1700" dirty="0" smtClean="0"/>
            </a:br>
            <a:r>
              <a:rPr lang="ru-RU" altLang="ru-RU" sz="1700" dirty="0" smtClean="0"/>
              <a:t>В сияющих звездах колеблется лист.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1919288"/>
            <a:ext cx="3614738" cy="1582737"/>
          </a:xfrm>
        </p:spPr>
        <p:txBody>
          <a:bodyPr/>
          <a:lstStyle/>
          <a:p>
            <a:pPr algn="ctr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1800" smtClean="0"/>
              <a:t>МЕХАНИЧЕСКИЕ КОЛЕБАНИЯ</a:t>
            </a:r>
          </a:p>
          <a:p>
            <a:pPr algn="ctr">
              <a:lnSpc>
                <a:spcPct val="80000"/>
              </a:lnSpc>
              <a:buFont typeface="Wingdings" panose="05000000000000000000" pitchFamily="2" charset="2"/>
              <a:buNone/>
            </a:pPr>
            <a:endParaRPr lang="ru-RU" altLang="ru-RU" sz="160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1400" b="1" smtClean="0"/>
              <a:t>Колебания </a:t>
            </a:r>
            <a:r>
              <a:rPr lang="ru-RU" altLang="ru-RU" sz="1400" smtClean="0"/>
              <a:t>- движения, обладающие повторяемостью во времени.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1400" smtClean="0"/>
              <a:t> </a:t>
            </a:r>
          </a:p>
        </p:txBody>
      </p:sp>
      <p:pic>
        <p:nvPicPr>
          <p:cNvPr id="6156" name="Picture 12" descr="1234"/>
          <p:cNvPicPr>
            <a:picLocks noGrp="1" noChangeAspect="1" noChangeArrowheads="1" noCrop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72063" y="1771650"/>
            <a:ext cx="3008312" cy="4359275"/>
          </a:xfrm>
        </p:spPr>
      </p:pic>
      <p:sp>
        <p:nvSpPr>
          <p:cNvPr id="6158" name="Text Box 14"/>
          <p:cNvSpPr txBox="1">
            <a:spLocks noChangeArrowheads="1"/>
          </p:cNvSpPr>
          <p:nvPr/>
        </p:nvSpPr>
        <p:spPr bwMode="auto">
          <a:xfrm>
            <a:off x="468313" y="3500438"/>
            <a:ext cx="3743325" cy="119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SzTx/>
              <a:buFontTx/>
              <a:buNone/>
            </a:pPr>
            <a:r>
              <a:rPr lang="ru-RU" altLang="ru-RU" sz="1600">
                <a:latin typeface="Arial" panose="020B0604020202020204" pitchFamily="34" charset="0"/>
              </a:rPr>
              <a:t>Если колебания повторяются через равные промежутки времени, то их называют </a:t>
            </a:r>
            <a:r>
              <a:rPr lang="ru-RU" altLang="ru-RU" sz="1600" b="1">
                <a:latin typeface="Arial" panose="020B0604020202020204" pitchFamily="34" charset="0"/>
              </a:rPr>
              <a:t>периодическими.</a:t>
            </a:r>
          </a:p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4342" name="Text Box 15"/>
          <p:cNvSpPr txBox="1">
            <a:spLocks noChangeArrowheads="1"/>
          </p:cNvSpPr>
          <p:nvPr/>
        </p:nvSpPr>
        <p:spPr bwMode="auto">
          <a:xfrm>
            <a:off x="468313" y="4724400"/>
            <a:ext cx="39592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6160" name="Text Box 16"/>
          <p:cNvSpPr txBox="1">
            <a:spLocks noChangeArrowheads="1"/>
          </p:cNvSpPr>
          <p:nvPr/>
        </p:nvSpPr>
        <p:spPr bwMode="auto">
          <a:xfrm>
            <a:off x="395288" y="4941888"/>
            <a:ext cx="3960812" cy="168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SzTx/>
              <a:buFontTx/>
              <a:buNone/>
            </a:pPr>
            <a:r>
              <a:rPr lang="ru-RU" altLang="ru-RU" sz="1600" b="1">
                <a:latin typeface="Arial" panose="020B0604020202020204" pitchFamily="34" charset="0"/>
              </a:rPr>
              <a:t>Свободные колебания-</a:t>
            </a:r>
            <a:r>
              <a:rPr lang="ru-RU" altLang="ru-RU" sz="1600">
                <a:latin typeface="Arial" panose="020B0604020202020204" pitchFamily="34" charset="0"/>
              </a:rPr>
              <a:t> колебания, происходящие в системе после того, как она была выведена из положения равновесия и предоставлена самой себе.</a:t>
            </a:r>
          </a:p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6" dur="2000" fill="hold"/>
                                        <p:tgtEl>
                                          <p:spTgt spid="615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47" grpId="0" build="p"/>
      <p:bldP spid="6158" grpId="0"/>
      <p:bldP spid="616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00563" y="277813"/>
            <a:ext cx="4186237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2500" dirty="0" smtClean="0">
                <a:solidFill>
                  <a:schemeClr val="accent6">
                    <a:lumMod val="50000"/>
                  </a:schemeClr>
                </a:solidFill>
              </a:rPr>
              <a:t>ЭЛЕКТРОМАГНИТНЫЕ КОЛЕБАНИЯ</a:t>
            </a:r>
          </a:p>
        </p:txBody>
      </p:sp>
      <p:sp>
        <p:nvSpPr>
          <p:cNvPr id="9216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548313" y="1600200"/>
            <a:ext cx="3138487" cy="4497388"/>
          </a:xfrm>
        </p:spPr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ru-RU" altLang="ru-RU" smtClean="0"/>
              <a:t>Электромагнитные колебания — это колебания электрического и магнитного полей, которые сопровождаются периодическим изменением заряда, силы тока и напряжения. </a:t>
            </a:r>
          </a:p>
        </p:txBody>
      </p:sp>
      <p:sp>
        <p:nvSpPr>
          <p:cNvPr id="15364" name="Text Box 5"/>
          <p:cNvSpPr txBox="1">
            <a:spLocks noChangeArrowheads="1"/>
          </p:cNvSpPr>
          <p:nvPr/>
        </p:nvSpPr>
        <p:spPr bwMode="auto">
          <a:xfrm>
            <a:off x="1619250" y="4076700"/>
            <a:ext cx="32400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92166" name="Picture 6" descr="3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2708275"/>
            <a:ext cx="3671887" cy="325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70" name="Picture 10" descr="EM-wave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260350"/>
            <a:ext cx="3167062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2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92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92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92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2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2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21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2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Grp="1" noChangeArrowheads="1"/>
          </p:cNvSpPr>
          <p:nvPr>
            <p:ph type="title"/>
          </p:nvPr>
        </p:nvSpPr>
        <p:spPr>
          <a:xfrm>
            <a:off x="855663" y="619125"/>
            <a:ext cx="7429500" cy="1477963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dirty="0" smtClean="0"/>
              <a:t>Примеры колебательных систем</a:t>
            </a:r>
          </a:p>
        </p:txBody>
      </p:sp>
      <p:pic>
        <p:nvPicPr>
          <p:cNvPr id="161797" name="Picture 5" descr="сканирование000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81838" y="3055938"/>
            <a:ext cx="1458912" cy="3541712"/>
          </a:xfrm>
        </p:spPr>
      </p:pic>
      <p:sp>
        <p:nvSpPr>
          <p:cNvPr id="161798" name="Text Box 6"/>
          <p:cNvSpPr txBox="1">
            <a:spLocks noChangeArrowheads="1"/>
          </p:cNvSpPr>
          <p:nvPr/>
        </p:nvSpPr>
        <p:spPr bwMode="auto">
          <a:xfrm>
            <a:off x="1258888" y="1700213"/>
            <a:ext cx="4537075" cy="143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SzTx/>
              <a:buFontTx/>
              <a:buNone/>
            </a:pPr>
            <a:r>
              <a:rPr lang="ru-RU" altLang="ru-RU" sz="1600">
                <a:latin typeface="Arial" panose="020B0604020202020204" pitchFamily="34" charset="0"/>
              </a:rPr>
              <a:t>Пружинный маятник-это система, состоящая из груза массой </a:t>
            </a:r>
            <a:r>
              <a:rPr lang="en-US" altLang="ru-RU" sz="1600">
                <a:latin typeface="Arial" panose="020B0604020202020204" pitchFamily="34" charset="0"/>
              </a:rPr>
              <a:t>m</a:t>
            </a:r>
            <a:r>
              <a:rPr lang="ru-RU" altLang="ru-RU" sz="1600">
                <a:latin typeface="Arial" panose="020B0604020202020204" pitchFamily="34" charset="0"/>
              </a:rPr>
              <a:t>,</a:t>
            </a:r>
            <a:r>
              <a:rPr lang="en-US" altLang="ru-RU" sz="1600">
                <a:latin typeface="Arial" panose="020B0604020202020204" pitchFamily="34" charset="0"/>
              </a:rPr>
              <a:t> </a:t>
            </a:r>
            <a:r>
              <a:rPr lang="ru-RU" altLang="ru-RU" sz="1600">
                <a:latin typeface="Arial" panose="020B0604020202020204" pitchFamily="34" charset="0"/>
              </a:rPr>
              <a:t> прикрепленного к одному концу пружины, другой конец которой закреплен</a:t>
            </a:r>
          </a:p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6389" name="Text Box 8"/>
          <p:cNvSpPr txBox="1">
            <a:spLocks noChangeArrowheads="1"/>
          </p:cNvSpPr>
          <p:nvPr/>
        </p:nvSpPr>
        <p:spPr bwMode="auto">
          <a:xfrm>
            <a:off x="2770188" y="3030538"/>
            <a:ext cx="16557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161801" name="Picture 9" descr="mechm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187700"/>
            <a:ext cx="5832475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1" name="Text Box 10"/>
          <p:cNvSpPr txBox="1">
            <a:spLocks noChangeArrowheads="1"/>
          </p:cNvSpPr>
          <p:nvPr/>
        </p:nvSpPr>
        <p:spPr bwMode="auto">
          <a:xfrm>
            <a:off x="900113" y="4437063"/>
            <a:ext cx="39592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endParaRPr lang="ru-RU" altLang="ru-RU" sz="16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161803" name="Picture 11" descr="Pendulum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976688"/>
            <a:ext cx="5832475" cy="288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1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1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17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1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1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1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18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18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61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17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17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17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161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800"/>
                                        <p:tgtEl>
                                          <p:spTgt spid="161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794" grpId="0"/>
      <p:bldP spid="161798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Контур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Контур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онтур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TM04033919[[fn=Контур]]</Template>
  <TotalTime>3739</TotalTime>
  <Words>1351</Words>
  <Application>Microsoft Office PowerPoint</Application>
  <PresentationFormat>Экран (4:3)</PresentationFormat>
  <Paragraphs>185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4" baseType="lpstr">
      <vt:lpstr>Arial</vt:lpstr>
      <vt:lpstr>Tw Cen MT</vt:lpstr>
      <vt:lpstr>Calibri</vt:lpstr>
      <vt:lpstr>Trebuchet MS</vt:lpstr>
      <vt:lpstr>Wingdings</vt:lpstr>
      <vt:lpstr>Times New Roman</vt:lpstr>
      <vt:lpstr>Algerian</vt:lpstr>
      <vt:lpstr>Контур</vt:lpstr>
      <vt:lpstr>ГУО « Средняя школа №2 имени Ф. Я. кухарева г. Добруша»  урок физики в 11А классе </vt:lpstr>
      <vt:lpstr>Презентация PowerPoint</vt:lpstr>
      <vt:lpstr>ЦЕЛИ УРОКА:</vt:lpstr>
      <vt:lpstr>Презентация PowerPoint</vt:lpstr>
      <vt:lpstr>План урока</vt:lpstr>
      <vt:lpstr>Вступительное слово</vt:lpstr>
      <vt:lpstr>Рожденный пустыней колеблется звук, Колеблется синий на нитке паук, Колеблется воздух, прозрачен и чист, В сияющих звездах колеблется лист.</vt:lpstr>
      <vt:lpstr>ЭЛЕКТРОМАГНИТНЫЕ КОЛЕБАНИЯ</vt:lpstr>
      <vt:lpstr>Примеры колебательных систем</vt:lpstr>
      <vt:lpstr>Примеры колебательных систем</vt:lpstr>
      <vt:lpstr>КОЛЕБАТЕЛЬНЫЙ КОНТУР</vt:lpstr>
      <vt:lpstr>Величины, характеризующие колебательное движение</vt:lpstr>
      <vt:lpstr>Величины, характеризующие колебательное движение</vt:lpstr>
      <vt:lpstr>Презентация PowerPoint</vt:lpstr>
      <vt:lpstr>Величины, характеризующие колебательное движение</vt:lpstr>
      <vt:lpstr>ВЫПОЛНИ ЗАДАНИЕ!</vt:lpstr>
      <vt:lpstr>Вариант1</vt:lpstr>
      <vt:lpstr>Вариант1    </vt:lpstr>
      <vt:lpstr>Презентация PowerPoint</vt:lpstr>
      <vt:lpstr>Вынужденные колебания Резонанс</vt:lpstr>
      <vt:lpstr>ВЫПОЛНИ ЗАДАНИЕ !</vt:lpstr>
      <vt:lpstr>Заполни таблицу</vt:lpstr>
      <vt:lpstr>Аналогия между механическими и электромагнитными колебаниями</vt:lpstr>
      <vt:lpstr>Презентация PowerPoint</vt:lpstr>
      <vt:lpstr>Презентация PowerPoint</vt:lpstr>
      <vt:lpstr>Итог Урока!</vt:lpstr>
    </vt:vector>
  </TitlesOfParts>
  <Company>NhT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Повторительно-обобщающий урок по теме: «Механтческие и электромагнитные колебания.»</dc:title>
  <dc:creator>User</dc:creator>
  <cp:lastModifiedBy>User</cp:lastModifiedBy>
  <cp:revision>52</cp:revision>
  <cp:lastPrinted>2012-11-12T14:38:35Z</cp:lastPrinted>
  <dcterms:created xsi:type="dcterms:W3CDTF">2010-12-26T18:33:09Z</dcterms:created>
  <dcterms:modified xsi:type="dcterms:W3CDTF">2015-01-20T20:08:16Z</dcterms:modified>
</cp:coreProperties>
</file>